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8" r:id="rId2"/>
    <p:sldId id="279" r:id="rId3"/>
    <p:sldId id="286" r:id="rId4"/>
    <p:sldId id="280" r:id="rId5"/>
    <p:sldId id="281" r:id="rId6"/>
    <p:sldId id="282" r:id="rId7"/>
    <p:sldId id="283" r:id="rId8"/>
    <p:sldId id="284" r:id="rId9"/>
    <p:sldId id="285" r:id="rId10"/>
    <p:sldId id="273" r:id="rId11"/>
    <p:sldId id="274" r:id="rId12"/>
    <p:sldId id="288" r:id="rId13"/>
    <p:sldId id="277" r:id="rId14"/>
    <p:sldId id="28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lleen" initials="C" lastIdx="14" clrIdx="0"/>
  <p:cmAuthor id="1" name="Dominic Kinsley" initials="DK"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A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93939" autoAdjust="0"/>
  </p:normalViewPr>
  <p:slideViewPr>
    <p:cSldViewPr snapToGrid="0" snapToObjects="1">
      <p:cViewPr>
        <p:scale>
          <a:sx n="68" d="100"/>
          <a:sy n="68" d="100"/>
        </p:scale>
        <p:origin x="1266" y="-180"/>
      </p:cViewPr>
      <p:guideLst>
        <p:guide orient="horz" pos="2208"/>
        <p:guide pos="2880"/>
      </p:guideLst>
    </p:cSldViewPr>
  </p:slideViewPr>
  <p:outlineViewPr>
    <p:cViewPr>
      <p:scale>
        <a:sx n="33" d="100"/>
        <a:sy n="33" d="100"/>
      </p:scale>
      <p:origin x="0" y="-4140"/>
    </p:cViewPr>
  </p:outlineViewPr>
  <p:notesTextViewPr>
    <p:cViewPr>
      <p:scale>
        <a:sx n="70" d="100"/>
        <a:sy n="7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709F2-3057-8447-A0E6-B20A2A791D0D}" type="datetimeFigureOut">
              <a:rPr lang="en-US" smtClean="0"/>
              <a:t>2/24/2022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7B1A3-51B3-BD4E-BE28-78C96D976385}" type="slidenum">
              <a:rPr lang="en-US" smtClean="0"/>
              <a:t>‹#›</a:t>
            </a:fld>
            <a:endParaRPr lang="en-US"/>
          </a:p>
        </p:txBody>
      </p:sp>
    </p:spTree>
    <p:extLst>
      <p:ext uri="{BB962C8B-B14F-4D97-AF65-F5344CB8AC3E}">
        <p14:creationId xmlns:p14="http://schemas.microsoft.com/office/powerpoint/2010/main" val="3036986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7B1A3-51B3-BD4E-BE28-78C96D976385}" type="slidenum">
              <a:rPr lang="en-US" smtClean="0"/>
              <a:t>6</a:t>
            </a:fld>
            <a:endParaRPr lang="en-US"/>
          </a:p>
        </p:txBody>
      </p:sp>
    </p:spTree>
    <p:extLst>
      <p:ext uri="{BB962C8B-B14F-4D97-AF65-F5344CB8AC3E}">
        <p14:creationId xmlns:p14="http://schemas.microsoft.com/office/powerpoint/2010/main" val="152890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BBD12B-DF7E-9747-B6F0-F48CC9F6AC36}"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28157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BD12B-DF7E-9747-B6F0-F48CC9F6AC36}"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3095583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BD12B-DF7E-9747-B6F0-F48CC9F6AC36}"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167809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BD12B-DF7E-9747-B6F0-F48CC9F6AC36}"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1128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BBD12B-DF7E-9747-B6F0-F48CC9F6AC36}"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321510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BBD12B-DF7E-9747-B6F0-F48CC9F6AC36}"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2342659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BD12B-DF7E-9747-B6F0-F48CC9F6AC36}" type="datetimeFigureOut">
              <a:rPr lang="en-US" smtClean="0"/>
              <a:t>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3578918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BBD12B-DF7E-9747-B6F0-F48CC9F6AC36}" type="datetimeFigureOut">
              <a:rPr lang="en-US" smtClean="0"/>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2591098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BBD12B-DF7E-9747-B6F0-F48CC9F6AC36}" type="datetimeFigureOut">
              <a:rPr lang="en-US" smtClean="0"/>
              <a:t>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95529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BBD12B-DF7E-9747-B6F0-F48CC9F6AC36}"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175877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BBD12B-DF7E-9747-B6F0-F48CC9F6AC36}"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80455F-E5B0-A646-99CE-888B2D6DEAFE}" type="slidenum">
              <a:rPr lang="en-US" smtClean="0"/>
              <a:t>‹#›</a:t>
            </a:fld>
            <a:endParaRPr lang="en-US"/>
          </a:p>
        </p:txBody>
      </p:sp>
    </p:spTree>
    <p:extLst>
      <p:ext uri="{BB962C8B-B14F-4D97-AF65-F5344CB8AC3E}">
        <p14:creationId xmlns:p14="http://schemas.microsoft.com/office/powerpoint/2010/main" val="340751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BD12B-DF7E-9747-B6F0-F48CC9F6AC36}" type="datetimeFigureOut">
              <a:rPr lang="en-US" smtClean="0"/>
              <a:t>2/24/2022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455F-E5B0-A646-99CE-888B2D6DEAFE}" type="slidenum">
              <a:rPr lang="en-US" smtClean="0"/>
              <a:t>‹#›</a:t>
            </a:fld>
            <a:endParaRPr lang="en-US"/>
          </a:p>
        </p:txBody>
      </p:sp>
    </p:spTree>
    <p:extLst>
      <p:ext uri="{BB962C8B-B14F-4D97-AF65-F5344CB8AC3E}">
        <p14:creationId xmlns:p14="http://schemas.microsoft.com/office/powerpoint/2010/main" val="446871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6.png"/><Relationship Id="rId4" Type="http://schemas.openxmlformats.org/officeDocument/2006/relationships/audio" Target="../media/audio2.bin"/></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2" cstate="screen">
            <a:extLst>
              <a:ext uri="{28A0092B-C50C-407E-A947-70E740481C1C}">
                <a14:useLocalDpi xmlns:a14="http://schemas.microsoft.com/office/drawing/2010/main"/>
              </a:ext>
            </a:extLst>
          </a:blip>
          <a:stretch>
            <a:fillRect/>
          </a:stretch>
        </p:blipFill>
        <p:spPr>
          <a:xfrm>
            <a:off x="0" y="0"/>
            <a:ext cx="9235440" cy="6858000"/>
          </a:xfrm>
          <a:prstGeom prst="rect">
            <a:avLst/>
          </a:prstGeom>
        </p:spPr>
      </p:pic>
      <p:pic>
        <p:nvPicPr>
          <p:cNvPr id="6" name="Picture 5">
            <a:extLst>
              <a:ext uri="{FF2B5EF4-FFF2-40B4-BE49-F238E27FC236}">
                <a16:creationId xmlns:a16="http://schemas.microsoft.com/office/drawing/2014/main" id="{70BDF4E8-E101-A846-B133-C62ACAE7705E}"/>
              </a:ext>
            </a:extLst>
          </p:cNvPr>
          <p:cNvPicPr>
            <a:picLocks noChangeAspect="1"/>
          </p:cNvPicPr>
          <p:nvPr/>
        </p:nvPicPr>
        <p:blipFill>
          <a:blip r:embed="rId3"/>
          <a:stretch>
            <a:fillRect/>
          </a:stretch>
        </p:blipFill>
        <p:spPr>
          <a:xfrm>
            <a:off x="91440" y="6356300"/>
            <a:ext cx="9144000" cy="508000"/>
          </a:xfrm>
          <a:prstGeom prst="rect">
            <a:avLst/>
          </a:prstGeom>
        </p:spPr>
      </p:pic>
      <p:pic>
        <p:nvPicPr>
          <p:cNvPr id="8" name="Picture 7">
            <a:extLst>
              <a:ext uri="{FF2B5EF4-FFF2-40B4-BE49-F238E27FC236}">
                <a16:creationId xmlns:a16="http://schemas.microsoft.com/office/drawing/2014/main" id="{D57A3A5B-9B93-FF46-9876-C5971F73B22E}"/>
              </a:ext>
            </a:extLst>
          </p:cNvPr>
          <p:cNvPicPr>
            <a:picLocks noChangeAspect="1"/>
          </p:cNvPicPr>
          <p:nvPr/>
        </p:nvPicPr>
        <p:blipFill>
          <a:blip r:embed="rId4"/>
          <a:stretch>
            <a:fillRect/>
          </a:stretch>
        </p:blipFill>
        <p:spPr>
          <a:xfrm>
            <a:off x="152400" y="6367618"/>
            <a:ext cx="5549900" cy="494140"/>
          </a:xfrm>
          <a:prstGeom prst="rect">
            <a:avLst/>
          </a:prstGeom>
        </p:spPr>
      </p:pic>
      <p:sp>
        <p:nvSpPr>
          <p:cNvPr id="10" name="TextBox 9">
            <a:extLst>
              <a:ext uri="{FF2B5EF4-FFF2-40B4-BE49-F238E27FC236}">
                <a16:creationId xmlns:a16="http://schemas.microsoft.com/office/drawing/2014/main" id="{67263A4D-0F93-CA49-8C9F-E9FB1B3864BE}"/>
              </a:ext>
            </a:extLst>
          </p:cNvPr>
          <p:cNvSpPr txBox="1"/>
          <p:nvPr/>
        </p:nvSpPr>
        <p:spPr>
          <a:xfrm>
            <a:off x="33838" y="6387909"/>
            <a:ext cx="5549900" cy="461665"/>
          </a:xfrm>
          <a:prstGeom prst="rect">
            <a:avLst/>
          </a:prstGeom>
          <a:noFill/>
        </p:spPr>
        <p:txBody>
          <a:bodyPr wrap="square">
            <a:spAutoFit/>
          </a:bodyPr>
          <a:lstStyle/>
          <a:p>
            <a:r>
              <a:rPr lang="en-US" sz="600" dirty="0"/>
              <a:t>© 2022 MPHI. Sound Off with the Home Fire Safety Patrol made possible by funding from the USDHS/FEMA, Award No. EMW-2020-FP-00010, with generous support from First Alert and Pioneering Technology Corporation. These materials are copyrighted. Content is made available for your personal, noncommercial educational and scholarly use. You may not use the Content for any other purpose unless you obtain permission from the copyright holder. You may print and use, but you may not alter or remove any copyright or other proprietary notices included in the Content.</a:t>
            </a:r>
          </a:p>
        </p:txBody>
      </p:sp>
    </p:spTree>
    <p:extLst>
      <p:ext uri="{BB962C8B-B14F-4D97-AF65-F5344CB8AC3E}">
        <p14:creationId xmlns:p14="http://schemas.microsoft.com/office/powerpoint/2010/main" val="141277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2D9DBF-88FE-8948-B568-1C562EDCA7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
            <a:ext cx="9144000" cy="6857998"/>
          </a:xfrm>
          <a:prstGeom prst="rect">
            <a:avLst/>
          </a:prstGeom>
        </p:spPr>
      </p:pic>
      <p:pic>
        <p:nvPicPr>
          <p:cNvPr id="2" name="Picture 1" descr="?.png">
            <a:hlinkClick r:id="" action="ppaction://noaction">
              <a:snd r:embed="rId3" name="beep-beep-beep.wav"/>
            </a:hlinkClick>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7022" y="2173111"/>
            <a:ext cx="1178925" cy="2110795"/>
          </a:xfrm>
          <a:prstGeom prst="rect">
            <a:avLst/>
          </a:prstGeom>
        </p:spPr>
      </p:pic>
      <p:sp>
        <p:nvSpPr>
          <p:cNvPr id="5" name="TextBox 4"/>
          <p:cNvSpPr txBox="1"/>
          <p:nvPr/>
        </p:nvSpPr>
        <p:spPr>
          <a:xfrm>
            <a:off x="335508" y="3113352"/>
            <a:ext cx="5379492" cy="1138773"/>
          </a:xfrm>
          <a:prstGeom prst="rect">
            <a:avLst/>
          </a:prstGeom>
          <a:solidFill>
            <a:srgbClr val="FFFFFF"/>
          </a:solidFill>
        </p:spPr>
        <p:txBody>
          <a:bodyPr wrap="square" rtlCol="0">
            <a:spAutoFit/>
          </a:bodyPr>
          <a:lstStyle/>
          <a:p>
            <a:pPr marL="338138" indent="-338138"/>
            <a:r>
              <a:rPr lang="en-US" sz="2400" dirty="0">
                <a:solidFill>
                  <a:srgbClr val="ED1A27"/>
                </a:solidFill>
                <a:latin typeface="ChunkFive Normal"/>
                <a:cs typeface="ChunkFive Normal"/>
              </a:rPr>
              <a:t>1. </a:t>
            </a:r>
            <a:r>
              <a:rPr lang="en-US" sz="2400" dirty="0">
                <a:latin typeface="ChunkFive Normal"/>
                <a:cs typeface="ChunkFive Normal"/>
              </a:rPr>
              <a:t>	</a:t>
            </a:r>
            <a:r>
              <a:rPr lang="en-US" sz="2200" dirty="0">
                <a:latin typeface="Times New Roman"/>
                <a:cs typeface="Times New Roman"/>
              </a:rPr>
              <a:t>What sound does a smoke alarm make when there is smoke in your home?</a:t>
            </a:r>
          </a:p>
          <a:p>
            <a:pPr marL="338138" indent="-338138"/>
            <a:endParaRPr lang="en-US" sz="2200" dirty="0">
              <a:latin typeface="Times New Roman"/>
              <a:cs typeface="Times New Roman"/>
            </a:endParaRPr>
          </a:p>
        </p:txBody>
      </p:sp>
      <p:pic>
        <p:nvPicPr>
          <p:cNvPr id="4" name="Picture 3">
            <a:extLst>
              <a:ext uri="{FF2B5EF4-FFF2-40B4-BE49-F238E27FC236}">
                <a16:creationId xmlns:a16="http://schemas.microsoft.com/office/drawing/2014/main" id="{070EF307-2892-0C4D-A221-B5C2A24FA2A6}"/>
              </a:ext>
            </a:extLst>
          </p:cNvPr>
          <p:cNvPicPr>
            <a:picLocks noChangeAspect="1"/>
          </p:cNvPicPr>
          <p:nvPr/>
        </p:nvPicPr>
        <p:blipFill>
          <a:blip r:embed="rId5"/>
          <a:stretch>
            <a:fillRect/>
          </a:stretch>
        </p:blipFill>
        <p:spPr>
          <a:xfrm>
            <a:off x="0" y="4320771"/>
            <a:ext cx="9144000" cy="2562820"/>
          </a:xfrm>
          <a:prstGeom prst="rect">
            <a:avLst/>
          </a:prstGeom>
        </p:spPr>
      </p:pic>
      <p:grpSp>
        <p:nvGrpSpPr>
          <p:cNvPr id="8" name="Group 7"/>
          <p:cNvGrpSpPr/>
          <p:nvPr/>
        </p:nvGrpSpPr>
        <p:grpSpPr>
          <a:xfrm>
            <a:off x="375357" y="4263029"/>
            <a:ext cx="5517444" cy="1610719"/>
            <a:chOff x="324557" y="4390029"/>
            <a:chExt cx="5517444" cy="1610719"/>
          </a:xfrm>
        </p:grpSpPr>
        <p:pic>
          <p:nvPicPr>
            <p:cNvPr id="9" name="Picture 8" descr="PPT Quiz Answerbox.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4557" y="4390029"/>
              <a:ext cx="5517444" cy="1610719"/>
            </a:xfrm>
            <a:prstGeom prst="rect">
              <a:avLst/>
            </a:prstGeom>
          </p:spPr>
        </p:pic>
        <p:sp>
          <p:nvSpPr>
            <p:cNvPr id="10" name="TextBox 9"/>
            <p:cNvSpPr txBox="1"/>
            <p:nvPr/>
          </p:nvSpPr>
          <p:spPr>
            <a:xfrm>
              <a:off x="349269" y="4411195"/>
              <a:ext cx="5403831" cy="1384995"/>
            </a:xfrm>
            <a:prstGeom prst="rect">
              <a:avLst/>
            </a:prstGeom>
            <a:noFill/>
          </p:spPr>
          <p:txBody>
            <a:bodyPr wrap="square" rtlCol="0">
              <a:spAutoFit/>
            </a:bodyPr>
            <a:lstStyle/>
            <a:p>
              <a:r>
                <a:rPr lang="en-US" sz="2400" dirty="0">
                  <a:solidFill>
                    <a:srgbClr val="ED1A27"/>
                  </a:solidFill>
                  <a:latin typeface="ChunkFive Normal"/>
                  <a:cs typeface="ChunkFive Normal"/>
                </a:rPr>
                <a:t>Answer:</a:t>
              </a:r>
              <a:br>
                <a:rPr lang="en-US" dirty="0">
                  <a:latin typeface="Times New Roman"/>
                  <a:cs typeface="Times New Roman"/>
                </a:rPr>
              </a:br>
              <a:r>
                <a:rPr lang="en-US" sz="2000" dirty="0">
                  <a:latin typeface="Times New Roman"/>
                  <a:cs typeface="Times New Roman"/>
                </a:rPr>
                <a:t>A smoke alarm goes BEEP-BEEP-BEEP</a:t>
              </a:r>
              <a:r>
                <a:rPr lang="mr-IN" sz="2000" dirty="0">
                  <a:latin typeface="Times New Roman"/>
                  <a:cs typeface="Times New Roman"/>
                </a:rPr>
                <a:t>…</a:t>
              </a:r>
              <a:br>
                <a:rPr lang="en-US" sz="2000" dirty="0">
                  <a:latin typeface="Times New Roman"/>
                  <a:cs typeface="Times New Roman"/>
                </a:rPr>
              </a:br>
              <a:r>
                <a:rPr lang="en-US" sz="2000" dirty="0">
                  <a:latin typeface="Times New Roman"/>
                  <a:cs typeface="Times New Roman"/>
                </a:rPr>
                <a:t>BEEP-BEEP-BEEP when there is smoke in a home.</a:t>
              </a:r>
            </a:p>
          </p:txBody>
        </p:sp>
      </p:grpSp>
      <p:sp>
        <p:nvSpPr>
          <p:cNvPr id="11" name="TextBox 10"/>
          <p:cNvSpPr txBox="1"/>
          <p:nvPr/>
        </p:nvSpPr>
        <p:spPr>
          <a:xfrm>
            <a:off x="335508" y="4223606"/>
            <a:ext cx="5852582" cy="1692771"/>
          </a:xfrm>
          <a:prstGeom prst="rect">
            <a:avLst/>
          </a:prstGeom>
          <a:solidFill>
            <a:schemeClr val="bg1"/>
          </a:solidFill>
        </p:spPr>
        <p:txBody>
          <a:bodyPr wrap="square" rtlCol="0">
            <a:spAutoFit/>
          </a:bodyPr>
          <a:lstStyle/>
          <a:p>
            <a:r>
              <a:rPr lang="en-US" sz="2400" dirty="0">
                <a:solidFill>
                  <a:srgbClr val="ED1A27"/>
                </a:solidFill>
                <a:latin typeface="ChunkFive Normal"/>
                <a:cs typeface="ChunkFive Normal"/>
              </a:rPr>
              <a:t>Answer:</a:t>
            </a:r>
          </a:p>
          <a:p>
            <a:endParaRPr lang="en-US" sz="2600" dirty="0">
              <a:solidFill>
                <a:srgbClr val="ED1A27"/>
              </a:solidFill>
              <a:latin typeface="ChunkFive Normal"/>
              <a:cs typeface="ChunkFive Normal"/>
            </a:endParaRPr>
          </a:p>
          <a:p>
            <a:endParaRPr lang="en-US" sz="2600" dirty="0">
              <a:solidFill>
                <a:srgbClr val="ED1A27"/>
              </a:solidFill>
              <a:latin typeface="ChunkFive Normal"/>
              <a:cs typeface="ChunkFive Normal"/>
            </a:endParaRPr>
          </a:p>
          <a:p>
            <a:endParaRPr lang="en-US" sz="2600" dirty="0">
              <a:solidFill>
                <a:srgbClr val="ED1A27"/>
              </a:solidFill>
              <a:latin typeface="ChunkFive Normal"/>
              <a:cs typeface="ChunkFive Normal"/>
            </a:endParaRPr>
          </a:p>
        </p:txBody>
      </p:sp>
      <p:pic>
        <p:nvPicPr>
          <p:cNvPr id="7" name="Picture 6">
            <a:extLst>
              <a:ext uri="{FF2B5EF4-FFF2-40B4-BE49-F238E27FC236}">
                <a16:creationId xmlns:a16="http://schemas.microsoft.com/office/drawing/2014/main" id="{B1233307-B899-004C-A0EA-B95DAB0EA1EF}"/>
              </a:ext>
            </a:extLst>
          </p:cNvPr>
          <p:cNvPicPr>
            <a:picLocks noChangeAspect="1"/>
          </p:cNvPicPr>
          <p:nvPr/>
        </p:nvPicPr>
        <p:blipFill>
          <a:blip r:embed="rId7"/>
          <a:stretch>
            <a:fillRect/>
          </a:stretch>
        </p:blipFill>
        <p:spPr>
          <a:xfrm>
            <a:off x="127000" y="6667500"/>
            <a:ext cx="7162800" cy="152400"/>
          </a:xfrm>
          <a:prstGeom prst="rect">
            <a:avLst/>
          </a:prstGeom>
        </p:spPr>
      </p:pic>
    </p:spTree>
    <p:extLst>
      <p:ext uri="{BB962C8B-B14F-4D97-AF65-F5344CB8AC3E}">
        <p14:creationId xmlns:p14="http://schemas.microsoft.com/office/powerpoint/2010/main" val="3456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grpId="0" nodeType="clickEffect">
                                  <p:stCondLst>
                                    <p:cond delay="0"/>
                                  </p:stCondLst>
                                  <p:childTnLst>
                                    <p:animEffect transition="out" filter="fade">
                                      <p:cBhvr>
                                        <p:cTn id="6" dur="1000" accel="50000">
                                          <p:stCondLst>
                                            <p:cond delay="0"/>
                                          </p:stCondLst>
                                        </p:cTn>
                                        <p:tgtEl>
                                          <p:spTgt spid="11"/>
                                        </p:tgtEl>
                                      </p:cBhvr>
                                    </p:animEffect>
                                    <p:anim calcmode="lin" valueType="num">
                                      <p:cBhvr>
                                        <p:cTn id="7" dur="500" accel="50000">
                                          <p:stCondLst>
                                            <p:cond delay="0"/>
                                          </p:stCondLst>
                                        </p:cTn>
                                        <p:tgtEl>
                                          <p:spTgt spid="11"/>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11"/>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11"/>
                                        </p:tgtEl>
                                        <p:attrNameLst>
                                          <p:attrName>ppt_x</p:attrName>
                                        </p:attrNameLst>
                                      </p:cBhvr>
                                      <p:tavLst>
                                        <p:tav tm="0">
                                          <p:val>
                                            <p:strVal val="ppt_x"/>
                                          </p:val>
                                        </p:tav>
                                        <p:tav tm="100000">
                                          <p:val>
                                            <p:strVal val="ppt_x+.4"/>
                                          </p:val>
                                        </p:tav>
                                      </p:tavLst>
                                    </p:anim>
                                    <p:anim calcmode="lin" valueType="num">
                                      <p:cBhvr>
                                        <p:cTn id="10" dur="1000"/>
                                        <p:tgtEl>
                                          <p:spTgt spid="11"/>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11"/>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11"/>
                                        </p:tgtEl>
                                        <p:attrNameLst>
                                          <p:attrName>style.rotation</p:attrName>
                                        </p:attrNameLst>
                                      </p:cBhvr>
                                      <p:tavLst>
                                        <p:tav tm="0">
                                          <p:val>
                                            <p:fltVal val="0"/>
                                          </p:val>
                                        </p:tav>
                                        <p:tav tm="100000">
                                          <p:val>
                                            <p:fltVal val="-90"/>
                                          </p:val>
                                        </p:tav>
                                      </p:tavLst>
                                    </p:anim>
                                    <p:set>
                                      <p:cBhvr>
                                        <p:cTn id="14"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31283-0AD6-B24E-B1B7-8401187372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200"/>
            <a:ext cx="9186861" cy="7086600"/>
          </a:xfrm>
          <a:prstGeom prst="rect">
            <a:avLst/>
          </a:prstGeom>
        </p:spPr>
      </p:pic>
      <p:pic>
        <p:nvPicPr>
          <p:cNvPr id="7" name="Picture 6" descr="bird_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9838" y="2257780"/>
            <a:ext cx="1625878" cy="1643943"/>
          </a:xfrm>
          <a:prstGeom prst="rect">
            <a:avLst/>
          </a:prstGeom>
        </p:spPr>
      </p:pic>
      <p:pic>
        <p:nvPicPr>
          <p:cNvPr id="9" name="Picture 8" descr="bird_2.png">
            <a:hlinkClick r:id="" action="ppaction://noaction">
              <a:snd r:embed="rId4" name="chirp.wav"/>
            </a:hlinkClick>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3480" y="2258250"/>
            <a:ext cx="1646348" cy="1664641"/>
          </a:xfrm>
          <a:prstGeom prst="rect">
            <a:avLst/>
          </a:prstGeom>
        </p:spPr>
      </p:pic>
      <p:sp>
        <p:nvSpPr>
          <p:cNvPr id="6" name="TextBox 5"/>
          <p:cNvSpPr txBox="1"/>
          <p:nvPr/>
        </p:nvSpPr>
        <p:spPr>
          <a:xfrm>
            <a:off x="335508" y="2219648"/>
            <a:ext cx="5138192" cy="1138773"/>
          </a:xfrm>
          <a:prstGeom prst="rect">
            <a:avLst/>
          </a:prstGeom>
          <a:solidFill>
            <a:srgbClr val="FFFFFF"/>
          </a:solidFill>
        </p:spPr>
        <p:txBody>
          <a:bodyPr wrap="square" rtlCol="0">
            <a:spAutoFit/>
          </a:bodyPr>
          <a:lstStyle/>
          <a:p>
            <a:pPr marL="338138" indent="-338138"/>
            <a:r>
              <a:rPr lang="en-US" sz="2400" dirty="0">
                <a:solidFill>
                  <a:srgbClr val="ED1A27"/>
                </a:solidFill>
                <a:latin typeface="ChunkFive Normal"/>
                <a:cs typeface="ChunkFive Normal"/>
              </a:rPr>
              <a:t>2. </a:t>
            </a:r>
            <a:r>
              <a:rPr lang="en-US" sz="2400" dirty="0">
                <a:latin typeface="ChunkFive Normal"/>
                <a:cs typeface="ChunkFive Normal"/>
              </a:rPr>
              <a:t>	</a:t>
            </a:r>
            <a:r>
              <a:rPr lang="en-US" sz="2200" dirty="0">
                <a:latin typeface="Times New Roman"/>
                <a:cs typeface="Times New Roman"/>
              </a:rPr>
              <a:t>What does it mean when a smoke alarm makes a chirping sound?</a:t>
            </a:r>
          </a:p>
          <a:p>
            <a:pPr marL="338138" indent="-338138"/>
            <a:endParaRPr lang="en-US" sz="2200" dirty="0">
              <a:latin typeface="Times New Roman"/>
              <a:cs typeface="Times New Roman"/>
            </a:endParaRPr>
          </a:p>
        </p:txBody>
      </p:sp>
      <p:grpSp>
        <p:nvGrpSpPr>
          <p:cNvPr id="2" name="Group 1"/>
          <p:cNvGrpSpPr/>
          <p:nvPr/>
        </p:nvGrpSpPr>
        <p:grpSpPr>
          <a:xfrm>
            <a:off x="324557" y="4390029"/>
            <a:ext cx="5517444" cy="1610719"/>
            <a:chOff x="324557" y="4390029"/>
            <a:chExt cx="5517444" cy="1610719"/>
          </a:xfrm>
        </p:grpSpPr>
        <p:pic>
          <p:nvPicPr>
            <p:cNvPr id="10" name="Picture 9" descr="PPT Quiz Answerbox.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557" y="4390029"/>
              <a:ext cx="5517444" cy="1610719"/>
            </a:xfrm>
            <a:prstGeom prst="rect">
              <a:avLst/>
            </a:prstGeom>
          </p:spPr>
        </p:pic>
        <p:sp>
          <p:nvSpPr>
            <p:cNvPr id="11" name="TextBox 10"/>
            <p:cNvSpPr txBox="1"/>
            <p:nvPr/>
          </p:nvSpPr>
          <p:spPr>
            <a:xfrm>
              <a:off x="349269" y="4411195"/>
              <a:ext cx="5353031" cy="1077218"/>
            </a:xfrm>
            <a:prstGeom prst="rect">
              <a:avLst/>
            </a:prstGeom>
            <a:noFill/>
          </p:spPr>
          <p:txBody>
            <a:bodyPr wrap="square" rtlCol="0">
              <a:spAutoFit/>
            </a:bodyPr>
            <a:lstStyle/>
            <a:p>
              <a:r>
                <a:rPr lang="en-US" sz="2400" dirty="0">
                  <a:solidFill>
                    <a:srgbClr val="ED1A27"/>
                  </a:solidFill>
                  <a:latin typeface="ChunkFive Normal"/>
                  <a:cs typeface="ChunkFive Normal"/>
                </a:rPr>
                <a:t>Answer:</a:t>
              </a:r>
              <a:br>
                <a:rPr lang="en-US" dirty="0">
                  <a:latin typeface="Times New Roman"/>
                  <a:cs typeface="Times New Roman"/>
                </a:rPr>
              </a:br>
              <a:r>
                <a:rPr lang="en-US" sz="2000" dirty="0">
                  <a:latin typeface="Times New Roman"/>
                  <a:cs typeface="Times New Roman"/>
                </a:rPr>
                <a:t>That sound means the smoke alarm needs new batteries or it’s time to get a new smoke alarm.</a:t>
              </a:r>
            </a:p>
          </p:txBody>
        </p:sp>
      </p:grpSp>
      <p:sp>
        <p:nvSpPr>
          <p:cNvPr id="12" name="TextBox 11"/>
          <p:cNvSpPr txBox="1"/>
          <p:nvPr/>
        </p:nvSpPr>
        <p:spPr>
          <a:xfrm>
            <a:off x="323869" y="4320677"/>
            <a:ext cx="5852582" cy="1692771"/>
          </a:xfrm>
          <a:prstGeom prst="rect">
            <a:avLst/>
          </a:prstGeom>
          <a:solidFill>
            <a:schemeClr val="bg1"/>
          </a:solidFill>
        </p:spPr>
        <p:txBody>
          <a:bodyPr wrap="square" rtlCol="0">
            <a:spAutoFit/>
          </a:bodyPr>
          <a:lstStyle/>
          <a:p>
            <a:r>
              <a:rPr lang="en-US" sz="2400" dirty="0">
                <a:solidFill>
                  <a:srgbClr val="ED1A27"/>
                </a:solidFill>
                <a:latin typeface="ChunkFive Normal"/>
                <a:cs typeface="ChunkFive Normal"/>
              </a:rPr>
              <a:t>Answer:</a:t>
            </a:r>
          </a:p>
          <a:p>
            <a:endParaRPr lang="en-US" sz="2600" dirty="0">
              <a:solidFill>
                <a:srgbClr val="ED1A27"/>
              </a:solidFill>
              <a:latin typeface="ChunkFive Normal"/>
              <a:cs typeface="ChunkFive Normal"/>
            </a:endParaRPr>
          </a:p>
          <a:p>
            <a:endParaRPr lang="en-US" sz="2600" dirty="0">
              <a:solidFill>
                <a:srgbClr val="ED1A27"/>
              </a:solidFill>
              <a:latin typeface="ChunkFive Normal"/>
              <a:cs typeface="ChunkFive Normal"/>
            </a:endParaRPr>
          </a:p>
          <a:p>
            <a:endParaRPr lang="en-US" sz="2600" dirty="0">
              <a:solidFill>
                <a:srgbClr val="ED1A27"/>
              </a:solidFill>
              <a:latin typeface="ChunkFive Normal"/>
              <a:cs typeface="ChunkFive Normal"/>
            </a:endParaRPr>
          </a:p>
        </p:txBody>
      </p:sp>
      <p:pic>
        <p:nvPicPr>
          <p:cNvPr id="4" name="Picture 3">
            <a:extLst>
              <a:ext uri="{FF2B5EF4-FFF2-40B4-BE49-F238E27FC236}">
                <a16:creationId xmlns:a16="http://schemas.microsoft.com/office/drawing/2014/main" id="{EBC814BD-F08B-7D4B-8B6B-F1A90E9F59F5}"/>
              </a:ext>
            </a:extLst>
          </p:cNvPr>
          <p:cNvPicPr>
            <a:picLocks noChangeAspect="1"/>
          </p:cNvPicPr>
          <p:nvPr/>
        </p:nvPicPr>
        <p:blipFill>
          <a:blip r:embed="rId6"/>
          <a:stretch>
            <a:fillRect/>
          </a:stretch>
        </p:blipFill>
        <p:spPr>
          <a:xfrm>
            <a:off x="5296392" y="2546229"/>
            <a:ext cx="1056079" cy="398852"/>
          </a:xfrm>
          <a:prstGeom prst="rect">
            <a:avLst/>
          </a:prstGeom>
        </p:spPr>
      </p:pic>
      <p:pic>
        <p:nvPicPr>
          <p:cNvPr id="17" name="Picture 16">
            <a:extLst>
              <a:ext uri="{FF2B5EF4-FFF2-40B4-BE49-F238E27FC236}">
                <a16:creationId xmlns:a16="http://schemas.microsoft.com/office/drawing/2014/main" id="{81E7494E-1876-2943-AA0D-7AEEADE72723}"/>
              </a:ext>
            </a:extLst>
          </p:cNvPr>
          <p:cNvPicPr>
            <a:picLocks noChangeAspect="1"/>
          </p:cNvPicPr>
          <p:nvPr/>
        </p:nvPicPr>
        <p:blipFill>
          <a:blip r:embed="rId7"/>
          <a:stretch>
            <a:fillRect/>
          </a:stretch>
        </p:blipFill>
        <p:spPr>
          <a:xfrm>
            <a:off x="127000" y="6718300"/>
            <a:ext cx="7162800" cy="152400"/>
          </a:xfrm>
          <a:prstGeom prst="rect">
            <a:avLst/>
          </a:prstGeom>
        </p:spPr>
      </p:pic>
    </p:spTree>
    <p:extLst>
      <p:ext uri="{BB962C8B-B14F-4D97-AF65-F5344CB8AC3E}">
        <p14:creationId xmlns:p14="http://schemas.microsoft.com/office/powerpoint/2010/main" val="279136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grpId="0" nodeType="clickEffect">
                                  <p:stCondLst>
                                    <p:cond delay="0"/>
                                  </p:stCondLst>
                                  <p:childTnLst>
                                    <p:animEffect transition="out" filter="fade">
                                      <p:cBhvr>
                                        <p:cTn id="6" dur="1000" accel="50000">
                                          <p:stCondLst>
                                            <p:cond delay="0"/>
                                          </p:stCondLst>
                                        </p:cTn>
                                        <p:tgtEl>
                                          <p:spTgt spid="12"/>
                                        </p:tgtEl>
                                      </p:cBhvr>
                                    </p:animEffect>
                                    <p:anim calcmode="lin" valueType="num">
                                      <p:cBhvr>
                                        <p:cTn id="7" dur="500" accel="50000">
                                          <p:stCondLst>
                                            <p:cond delay="0"/>
                                          </p:stCondLst>
                                        </p:cTn>
                                        <p:tgtEl>
                                          <p:spTgt spid="12"/>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12"/>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12"/>
                                        </p:tgtEl>
                                        <p:attrNameLst>
                                          <p:attrName>ppt_x</p:attrName>
                                        </p:attrNameLst>
                                      </p:cBhvr>
                                      <p:tavLst>
                                        <p:tav tm="0">
                                          <p:val>
                                            <p:strVal val="ppt_x"/>
                                          </p:val>
                                        </p:tav>
                                        <p:tav tm="100000">
                                          <p:val>
                                            <p:strVal val="ppt_x+.4"/>
                                          </p:val>
                                        </p:tav>
                                      </p:tavLst>
                                    </p:anim>
                                    <p:anim calcmode="lin" valueType="num">
                                      <p:cBhvr>
                                        <p:cTn id="10" dur="1000"/>
                                        <p:tgtEl>
                                          <p:spTgt spid="12"/>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12"/>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12"/>
                                        </p:tgtEl>
                                        <p:attrNameLst>
                                          <p:attrName>style.rotation</p:attrName>
                                        </p:attrNameLst>
                                      </p:cBhvr>
                                      <p:tavLst>
                                        <p:tav tm="0">
                                          <p:val>
                                            <p:fltVal val="0"/>
                                          </p:val>
                                        </p:tav>
                                        <p:tav tm="100000">
                                          <p:val>
                                            <p:fltVal val="-90"/>
                                          </p:val>
                                        </p:tav>
                                      </p:tavLst>
                                    </p:anim>
                                    <p:set>
                                      <p:cBhvr>
                                        <p:cTn id="14"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 Quiz Head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11" y="-33907"/>
            <a:ext cx="9180577" cy="1925167"/>
          </a:xfrm>
          <a:prstGeom prst="rect">
            <a:avLst/>
          </a:prstGeom>
        </p:spPr>
      </p:pic>
      <p:pic>
        <p:nvPicPr>
          <p:cNvPr id="15" name="Picture 14" descr="PPT Quiz Answerbox.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557" y="4757694"/>
            <a:ext cx="5517444" cy="119162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608" y="651974"/>
            <a:ext cx="1625470" cy="2478572"/>
          </a:xfrm>
          <a:prstGeom prst="rect">
            <a:avLst/>
          </a:prstGeom>
        </p:spPr>
      </p:pic>
      <p:sp>
        <p:nvSpPr>
          <p:cNvPr id="11" name="TextBox 10"/>
          <p:cNvSpPr txBox="1"/>
          <p:nvPr/>
        </p:nvSpPr>
        <p:spPr>
          <a:xfrm>
            <a:off x="432814" y="4812283"/>
            <a:ext cx="5185819" cy="769441"/>
          </a:xfrm>
          <a:prstGeom prst="rect">
            <a:avLst/>
          </a:prstGeom>
          <a:noFill/>
        </p:spPr>
        <p:txBody>
          <a:bodyPr wrap="square" rtlCol="0">
            <a:spAutoFit/>
          </a:bodyPr>
          <a:lstStyle/>
          <a:p>
            <a:r>
              <a:rPr lang="en-US" sz="2400" dirty="0">
                <a:solidFill>
                  <a:srgbClr val="ED1A27"/>
                </a:solidFill>
                <a:latin typeface="ChunkFive Normal"/>
                <a:cs typeface="ChunkFive Normal"/>
              </a:rPr>
              <a:t>Answer:</a:t>
            </a:r>
            <a:br>
              <a:rPr lang="en-US" dirty="0">
                <a:latin typeface="Times New Roman"/>
                <a:cs typeface="Times New Roman"/>
              </a:rPr>
            </a:br>
            <a:r>
              <a:rPr lang="en-US" sz="2000" dirty="0">
                <a:latin typeface="Times New Roman"/>
                <a:cs typeface="Times New Roman"/>
              </a:rPr>
              <a:t>d. All of the above</a:t>
            </a:r>
          </a:p>
        </p:txBody>
      </p:sp>
      <p:sp>
        <p:nvSpPr>
          <p:cNvPr id="6" name="TextBox 5"/>
          <p:cNvSpPr txBox="1"/>
          <p:nvPr/>
        </p:nvSpPr>
        <p:spPr>
          <a:xfrm>
            <a:off x="324555" y="4740280"/>
            <a:ext cx="5852582" cy="1261884"/>
          </a:xfrm>
          <a:prstGeom prst="rect">
            <a:avLst/>
          </a:prstGeom>
          <a:solidFill>
            <a:schemeClr val="bg1"/>
          </a:solidFill>
        </p:spPr>
        <p:txBody>
          <a:bodyPr wrap="square" rtlCol="0">
            <a:spAutoFit/>
          </a:bodyPr>
          <a:lstStyle/>
          <a:p>
            <a:r>
              <a:rPr lang="en-US" sz="2400" dirty="0">
                <a:solidFill>
                  <a:srgbClr val="ED1A27"/>
                </a:solidFill>
                <a:latin typeface="ChunkFive Normal"/>
                <a:cs typeface="ChunkFive Normal"/>
              </a:rPr>
              <a:t>Answer:</a:t>
            </a:r>
          </a:p>
          <a:p>
            <a:endParaRPr lang="en-US" sz="2600" dirty="0">
              <a:solidFill>
                <a:srgbClr val="ED1A27"/>
              </a:solidFill>
              <a:latin typeface="ChunkFive Normal"/>
              <a:cs typeface="ChunkFive Normal"/>
            </a:endParaRPr>
          </a:p>
          <a:p>
            <a:endParaRPr lang="en-US" sz="2600" dirty="0">
              <a:solidFill>
                <a:srgbClr val="ED1A27"/>
              </a:solidFill>
              <a:latin typeface="ChunkFive Normal"/>
              <a:cs typeface="ChunkFive Normal"/>
            </a:endParaRPr>
          </a:p>
        </p:txBody>
      </p:sp>
      <p:pic>
        <p:nvPicPr>
          <p:cNvPr id="4" name="Picture 3"/>
          <p:cNvPicPr>
            <a:picLocks noChangeAspect="1"/>
          </p:cNvPicPr>
          <p:nvPr/>
        </p:nvPicPr>
        <p:blipFill>
          <a:blip r:embed="rId5"/>
          <a:stretch>
            <a:fillRect/>
          </a:stretch>
        </p:blipFill>
        <p:spPr>
          <a:xfrm>
            <a:off x="6666891" y="1934284"/>
            <a:ext cx="2493818" cy="2666467"/>
          </a:xfrm>
          <a:prstGeom prst="rect">
            <a:avLst/>
          </a:prstGeom>
        </p:spPr>
      </p:pic>
      <p:sp>
        <p:nvSpPr>
          <p:cNvPr id="8" name="TextBox 7"/>
          <p:cNvSpPr txBox="1"/>
          <p:nvPr/>
        </p:nvSpPr>
        <p:spPr>
          <a:xfrm>
            <a:off x="324555" y="2074337"/>
            <a:ext cx="6698545" cy="2492990"/>
          </a:xfrm>
          <a:prstGeom prst="rect">
            <a:avLst/>
          </a:prstGeom>
          <a:noFill/>
        </p:spPr>
        <p:txBody>
          <a:bodyPr wrap="square" rtlCol="0">
            <a:spAutoFit/>
          </a:bodyPr>
          <a:lstStyle/>
          <a:p>
            <a:pPr marL="338138" indent="-338138"/>
            <a:r>
              <a:rPr lang="en-US" sz="2400" dirty="0">
                <a:solidFill>
                  <a:srgbClr val="ED1A27"/>
                </a:solidFill>
                <a:latin typeface="ChunkFive Normal"/>
                <a:cs typeface="ChunkFive Normal"/>
              </a:rPr>
              <a:t>3. </a:t>
            </a:r>
            <a:r>
              <a:rPr lang="en-US" sz="2200" dirty="0">
                <a:latin typeface="Times New Roman"/>
                <a:cs typeface="Times New Roman"/>
              </a:rPr>
              <a:t>What should you do when the smoke alarm goes</a:t>
            </a:r>
            <a:br>
              <a:rPr lang="en-US" sz="2200" dirty="0">
                <a:latin typeface="Times New Roman"/>
                <a:cs typeface="Times New Roman"/>
              </a:rPr>
            </a:br>
            <a:r>
              <a:rPr lang="en-US" sz="2200" dirty="0">
                <a:solidFill>
                  <a:srgbClr val="ED1A27"/>
                </a:solidFill>
                <a:latin typeface="ChunkFive Normal"/>
                <a:cs typeface="ChunkFive Normal"/>
              </a:rPr>
              <a:t>BEEP-BEEP-BEEP</a:t>
            </a:r>
            <a:r>
              <a:rPr lang="en-US" sz="2200" dirty="0">
                <a:latin typeface="Times New Roman"/>
                <a:cs typeface="Times New Roman"/>
              </a:rPr>
              <a:t>?</a:t>
            </a:r>
          </a:p>
          <a:p>
            <a:pPr marL="685800" indent="-331788">
              <a:buClr>
                <a:srgbClr val="ED1A27"/>
              </a:buClr>
              <a:buFont typeface="+mj-lt"/>
              <a:buAutoNum type="alphaLcPeriod"/>
            </a:pPr>
            <a:r>
              <a:rPr lang="en-US" sz="2200" dirty="0">
                <a:latin typeface="Times New Roman"/>
                <a:cs typeface="Times New Roman"/>
              </a:rPr>
              <a:t>Get Low and Go if you see smoke</a:t>
            </a:r>
          </a:p>
          <a:p>
            <a:pPr marL="685800" indent="-331788">
              <a:buClr>
                <a:srgbClr val="ED1A27"/>
              </a:buClr>
              <a:buFont typeface="+mj-lt"/>
              <a:buAutoNum type="alphaLcPeriod"/>
            </a:pPr>
            <a:r>
              <a:rPr lang="en-US" sz="2200" dirty="0">
                <a:latin typeface="Times New Roman"/>
                <a:cs typeface="Times New Roman"/>
              </a:rPr>
              <a:t>Get to your outside meeting place as fast as you can</a:t>
            </a:r>
          </a:p>
          <a:p>
            <a:pPr marL="685800" indent="-331788">
              <a:buClr>
                <a:srgbClr val="ED1A27"/>
              </a:buClr>
              <a:buFont typeface="+mj-lt"/>
              <a:buAutoNum type="alphaLcPeriod"/>
            </a:pPr>
            <a:r>
              <a:rPr lang="en-US" sz="2200" dirty="0">
                <a:latin typeface="Times New Roman"/>
                <a:cs typeface="Times New Roman"/>
              </a:rPr>
              <a:t>Once outside, stay outside — NEVER go back into a burning building</a:t>
            </a:r>
          </a:p>
          <a:p>
            <a:pPr marL="685800" indent="-331788">
              <a:buClr>
                <a:srgbClr val="ED1A27"/>
              </a:buClr>
              <a:buFont typeface="+mj-lt"/>
              <a:buAutoNum type="alphaLcPeriod"/>
            </a:pPr>
            <a:r>
              <a:rPr lang="en-US" sz="2200" dirty="0">
                <a:latin typeface="Times New Roman"/>
                <a:cs typeface="Times New Roman"/>
              </a:rPr>
              <a:t>All of the above</a:t>
            </a:r>
          </a:p>
        </p:txBody>
      </p:sp>
      <p:pic>
        <p:nvPicPr>
          <p:cNvPr id="5" name="Picture 4">
            <a:extLst>
              <a:ext uri="{FF2B5EF4-FFF2-40B4-BE49-F238E27FC236}">
                <a16:creationId xmlns:a16="http://schemas.microsoft.com/office/drawing/2014/main" id="{3EB93D00-6319-0E47-B7A2-C85D6EB82ED1}"/>
              </a:ext>
            </a:extLst>
          </p:cNvPr>
          <p:cNvPicPr>
            <a:picLocks noChangeAspect="1"/>
          </p:cNvPicPr>
          <p:nvPr/>
        </p:nvPicPr>
        <p:blipFill>
          <a:blip r:embed="rId6"/>
          <a:stretch>
            <a:fillRect/>
          </a:stretch>
        </p:blipFill>
        <p:spPr>
          <a:xfrm>
            <a:off x="0" y="4431903"/>
            <a:ext cx="9144000" cy="2464594"/>
          </a:xfrm>
          <a:prstGeom prst="rect">
            <a:avLst/>
          </a:prstGeom>
        </p:spPr>
      </p:pic>
      <p:pic>
        <p:nvPicPr>
          <p:cNvPr id="12" name="Picture 11">
            <a:extLst>
              <a:ext uri="{FF2B5EF4-FFF2-40B4-BE49-F238E27FC236}">
                <a16:creationId xmlns:a16="http://schemas.microsoft.com/office/drawing/2014/main" id="{A1A86621-8C79-DE43-A065-E4531820B094}"/>
              </a:ext>
            </a:extLst>
          </p:cNvPr>
          <p:cNvPicPr>
            <a:picLocks noChangeAspect="1"/>
          </p:cNvPicPr>
          <p:nvPr/>
        </p:nvPicPr>
        <p:blipFill>
          <a:blip r:embed="rId7"/>
          <a:stretch>
            <a:fillRect/>
          </a:stretch>
        </p:blipFill>
        <p:spPr>
          <a:xfrm>
            <a:off x="107596" y="6645493"/>
            <a:ext cx="6464300" cy="266700"/>
          </a:xfrm>
          <a:prstGeom prst="rect">
            <a:avLst/>
          </a:prstGeom>
        </p:spPr>
      </p:pic>
    </p:spTree>
    <p:extLst>
      <p:ext uri="{BB962C8B-B14F-4D97-AF65-F5344CB8AC3E}">
        <p14:creationId xmlns:p14="http://schemas.microsoft.com/office/powerpoint/2010/main" val="426085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grpId="0" nodeType="clickEffect">
                                  <p:stCondLst>
                                    <p:cond delay="0"/>
                                  </p:stCondLst>
                                  <p:childTnLst>
                                    <p:animEffect transition="out" filter="fade">
                                      <p:cBhvr>
                                        <p:cTn id="6" dur="1000" accel="50000">
                                          <p:stCondLst>
                                            <p:cond delay="0"/>
                                          </p:stCondLst>
                                        </p:cTn>
                                        <p:tgtEl>
                                          <p:spTgt spid="6"/>
                                        </p:tgtEl>
                                      </p:cBhvr>
                                    </p:animEffect>
                                    <p:anim calcmode="lin" valueType="num">
                                      <p:cBhvr>
                                        <p:cTn id="7" dur="500" accel="50000">
                                          <p:stCondLst>
                                            <p:cond delay="0"/>
                                          </p:stCondLst>
                                        </p:cTn>
                                        <p:tgtEl>
                                          <p:spTgt spid="6"/>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6"/>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6"/>
                                        </p:tgtEl>
                                        <p:attrNameLst>
                                          <p:attrName>ppt_x</p:attrName>
                                        </p:attrNameLst>
                                      </p:cBhvr>
                                      <p:tavLst>
                                        <p:tav tm="0">
                                          <p:val>
                                            <p:strVal val="ppt_x"/>
                                          </p:val>
                                        </p:tav>
                                        <p:tav tm="100000">
                                          <p:val>
                                            <p:strVal val="ppt_x+.4"/>
                                          </p:val>
                                        </p:tav>
                                      </p:tavLst>
                                    </p:anim>
                                    <p:anim calcmode="lin" valueType="num">
                                      <p:cBhvr>
                                        <p:cTn id="10" dur="1000"/>
                                        <p:tgtEl>
                                          <p:spTgt spid="6"/>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6"/>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6"/>
                                        </p:tgtEl>
                                        <p:attrNameLst>
                                          <p:attrName>style.rotation</p:attrName>
                                        </p:attrNameLst>
                                      </p:cBhvr>
                                      <p:tavLst>
                                        <p:tav tm="0">
                                          <p:val>
                                            <p:fltVal val="0"/>
                                          </p:val>
                                        </p:tav>
                                        <p:tav tm="100000">
                                          <p:val>
                                            <p:fltVal val="-90"/>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22-so2018_presentation.pp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579" cy="6858000"/>
          </a:xfrm>
          <a:prstGeom prst="rect">
            <a:avLst/>
          </a:prstGeom>
        </p:spPr>
      </p:pic>
      <p:pic>
        <p:nvPicPr>
          <p:cNvPr id="3" name="Picture 2">
            <a:extLst>
              <a:ext uri="{FF2B5EF4-FFF2-40B4-BE49-F238E27FC236}">
                <a16:creationId xmlns:a16="http://schemas.microsoft.com/office/drawing/2014/main" id="{945D5451-4E44-D14E-B5CA-D050DCF86B79}"/>
              </a:ext>
            </a:extLst>
          </p:cNvPr>
          <p:cNvPicPr>
            <a:picLocks noChangeAspect="1"/>
          </p:cNvPicPr>
          <p:nvPr/>
        </p:nvPicPr>
        <p:blipFill>
          <a:blip r:embed="rId3"/>
          <a:stretch>
            <a:fillRect/>
          </a:stretch>
        </p:blipFill>
        <p:spPr>
          <a:xfrm>
            <a:off x="2488700" y="6696107"/>
            <a:ext cx="6375400" cy="139700"/>
          </a:xfrm>
          <a:prstGeom prst="rect">
            <a:avLst/>
          </a:prstGeom>
        </p:spPr>
      </p:pic>
      <p:pic>
        <p:nvPicPr>
          <p:cNvPr id="4" name="Picture 3">
            <a:extLst>
              <a:ext uri="{FF2B5EF4-FFF2-40B4-BE49-F238E27FC236}">
                <a16:creationId xmlns:a16="http://schemas.microsoft.com/office/drawing/2014/main" id="{1C5DC83D-D52F-D64B-B0AA-6255BDEA9F9A}"/>
              </a:ext>
            </a:extLst>
          </p:cNvPr>
          <p:cNvPicPr>
            <a:picLocks noChangeAspect="1"/>
          </p:cNvPicPr>
          <p:nvPr/>
        </p:nvPicPr>
        <p:blipFill>
          <a:blip r:embed="rId4"/>
          <a:stretch>
            <a:fillRect/>
          </a:stretch>
        </p:blipFill>
        <p:spPr>
          <a:xfrm>
            <a:off x="91440" y="6356300"/>
            <a:ext cx="9144000" cy="508000"/>
          </a:xfrm>
          <a:prstGeom prst="rect">
            <a:avLst/>
          </a:prstGeom>
        </p:spPr>
      </p:pic>
      <p:sp>
        <p:nvSpPr>
          <p:cNvPr id="5" name="TextBox 4">
            <a:extLst>
              <a:ext uri="{FF2B5EF4-FFF2-40B4-BE49-F238E27FC236}">
                <a16:creationId xmlns:a16="http://schemas.microsoft.com/office/drawing/2014/main" id="{9B0944B5-A035-034E-AD0F-3C1BB96D8106}"/>
              </a:ext>
            </a:extLst>
          </p:cNvPr>
          <p:cNvSpPr txBox="1"/>
          <p:nvPr/>
        </p:nvSpPr>
        <p:spPr>
          <a:xfrm>
            <a:off x="33838" y="6426009"/>
            <a:ext cx="4665162" cy="276999"/>
          </a:xfrm>
          <a:prstGeom prst="rect">
            <a:avLst/>
          </a:prstGeom>
          <a:noFill/>
        </p:spPr>
        <p:txBody>
          <a:bodyPr wrap="square">
            <a:spAutoFit/>
          </a:bodyPr>
          <a:lstStyle/>
          <a:p>
            <a:r>
              <a:rPr lang="en-US" sz="600" dirty="0"/>
              <a:t>© 2022 MPHI. Sound Off with the Home Fire Safety Patrol made possible by funding from the USDHS/FEMA, Award No. EMW-2020-FP-00010, with generous support from First Alert and Pioneering Technology Corporation</a:t>
            </a:r>
          </a:p>
        </p:txBody>
      </p:sp>
    </p:spTree>
    <p:extLst>
      <p:ext uri="{BB962C8B-B14F-4D97-AF65-F5344CB8AC3E}">
        <p14:creationId xmlns:p14="http://schemas.microsoft.com/office/powerpoint/2010/main" val="1820305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cstate="screen">
            <a:extLst>
              <a:ext uri="{28A0092B-C50C-407E-A947-70E740481C1C}">
                <a14:useLocalDpi xmlns:a14="http://schemas.microsoft.com/office/drawing/2010/main"/>
              </a:ext>
            </a:extLst>
          </a:blip>
          <a:stretch>
            <a:fillRect/>
          </a:stretch>
        </p:blipFill>
        <p:spPr>
          <a:xfrm>
            <a:off x="0" y="4319394"/>
            <a:ext cx="9162288" cy="2563918"/>
          </a:xfrm>
          <a:prstGeom prst="rect">
            <a:avLst/>
          </a:prstGeom>
        </p:spPr>
      </p:pic>
      <p:sp>
        <p:nvSpPr>
          <p:cNvPr id="8" name="TextBox 7"/>
          <p:cNvSpPr txBox="1"/>
          <p:nvPr/>
        </p:nvSpPr>
        <p:spPr>
          <a:xfrm>
            <a:off x="1" y="1422569"/>
            <a:ext cx="9144000" cy="2800766"/>
          </a:xfrm>
          <a:prstGeom prst="rect">
            <a:avLst/>
          </a:prstGeom>
          <a:noFill/>
        </p:spPr>
        <p:txBody>
          <a:bodyPr wrap="square" rtlCol="0">
            <a:spAutoFit/>
          </a:bodyPr>
          <a:lstStyle/>
          <a:p>
            <a:pPr marL="338138" indent="-338138" algn="ctr"/>
            <a:r>
              <a:rPr lang="en-US" sz="2200" dirty="0">
                <a:solidFill>
                  <a:srgbClr val="ED1A27"/>
                </a:solidFill>
                <a:latin typeface="ChunkFive Normal"/>
                <a:cs typeface="ChunkFive Normal"/>
              </a:rPr>
              <a:t>Special Thanks!</a:t>
            </a:r>
          </a:p>
          <a:p>
            <a:pPr marL="338138" indent="-338138" algn="ctr"/>
            <a:endParaRPr lang="en-US" sz="2200" dirty="0">
              <a:solidFill>
                <a:srgbClr val="ED1A27"/>
              </a:solidFill>
              <a:latin typeface="ChunkFive Normal"/>
              <a:cs typeface="ChunkFive Normal"/>
            </a:endParaRPr>
          </a:p>
          <a:p>
            <a:pPr marL="338138" indent="-338138" algn="ctr"/>
            <a:r>
              <a:rPr lang="en-US" sz="2200" dirty="0">
                <a:solidFill>
                  <a:srgbClr val="ED1A27"/>
                </a:solidFill>
                <a:latin typeface="ChunkFive Normal"/>
                <a:cs typeface="ChunkFive Normal"/>
              </a:rPr>
              <a:t>Jeremy Berger</a:t>
            </a:r>
          </a:p>
          <a:p>
            <a:pPr marL="338138" indent="-338138" algn="ctr"/>
            <a:r>
              <a:rPr lang="en-US" sz="2200" dirty="0">
                <a:solidFill>
                  <a:srgbClr val="ED1A27"/>
                </a:solidFill>
                <a:latin typeface="ChunkFive Normal"/>
                <a:cs typeface="ChunkFive Normal"/>
              </a:rPr>
              <a:t>Fire and Life Safety Educator</a:t>
            </a:r>
          </a:p>
          <a:p>
            <a:pPr marL="338138" indent="-338138" algn="ctr"/>
            <a:r>
              <a:rPr lang="en-US" sz="2200" dirty="0">
                <a:solidFill>
                  <a:srgbClr val="ED1A27"/>
                </a:solidFill>
                <a:latin typeface="ChunkFive Normal"/>
                <a:cs typeface="ChunkFive Normal"/>
              </a:rPr>
              <a:t>Saint Paul (MN) Fire Department</a:t>
            </a:r>
          </a:p>
          <a:p>
            <a:pPr marL="338138" indent="-338138" algn="ctr"/>
            <a:endParaRPr lang="en-US" sz="2200" dirty="0">
              <a:solidFill>
                <a:srgbClr val="ED1A27"/>
              </a:solidFill>
              <a:latin typeface="ChunkFive Normal"/>
              <a:cs typeface="ChunkFive Normal"/>
            </a:endParaRPr>
          </a:p>
          <a:p>
            <a:pPr marL="338138" indent="-338138" algn="ctr"/>
            <a:r>
              <a:rPr lang="en-US" sz="2200" dirty="0">
                <a:solidFill>
                  <a:srgbClr val="ED1A27"/>
                </a:solidFill>
                <a:latin typeface="ChunkFive Normal"/>
                <a:cs typeface="ChunkFive Normal"/>
              </a:rPr>
              <a:t>Lt. </a:t>
            </a:r>
            <a:r>
              <a:rPr lang="en-US" sz="2200" dirty="0" err="1">
                <a:solidFill>
                  <a:srgbClr val="ED1A27"/>
                </a:solidFill>
                <a:latin typeface="ChunkFive Normal"/>
                <a:cs typeface="ChunkFive Normal"/>
              </a:rPr>
              <a:t>Annmarie</a:t>
            </a:r>
            <a:r>
              <a:rPr lang="en-US" sz="2200" dirty="0">
                <a:solidFill>
                  <a:srgbClr val="ED1A27"/>
                </a:solidFill>
                <a:latin typeface="ChunkFive Normal"/>
                <a:cs typeface="ChunkFive Normal"/>
              </a:rPr>
              <a:t> Pickett</a:t>
            </a:r>
          </a:p>
          <a:p>
            <a:pPr marL="338138" indent="-338138" algn="ctr"/>
            <a:r>
              <a:rPr lang="en-US" sz="2200" dirty="0">
                <a:solidFill>
                  <a:srgbClr val="ED1A27"/>
                </a:solidFill>
                <a:latin typeface="ChunkFive Normal"/>
                <a:cs typeface="ChunkFive Normal"/>
              </a:rPr>
              <a:t>Worcester (MA) Fire Department</a:t>
            </a:r>
          </a:p>
        </p:txBody>
      </p:sp>
      <p:pic>
        <p:nvPicPr>
          <p:cNvPr id="4" name="Picture 3">
            <a:extLst>
              <a:ext uri="{FF2B5EF4-FFF2-40B4-BE49-F238E27FC236}">
                <a16:creationId xmlns:a16="http://schemas.microsoft.com/office/drawing/2014/main" id="{23EBEAC4-44F3-4749-8454-A8CEAFFD621F}"/>
              </a:ext>
            </a:extLst>
          </p:cNvPr>
          <p:cNvPicPr>
            <a:picLocks noChangeAspect="1"/>
          </p:cNvPicPr>
          <p:nvPr/>
        </p:nvPicPr>
        <p:blipFill>
          <a:blip r:embed="rId3"/>
          <a:stretch>
            <a:fillRect/>
          </a:stretch>
        </p:blipFill>
        <p:spPr>
          <a:xfrm>
            <a:off x="0" y="4308065"/>
            <a:ext cx="9144000" cy="2562820"/>
          </a:xfrm>
          <a:prstGeom prst="rect">
            <a:avLst/>
          </a:prstGeom>
        </p:spPr>
      </p:pic>
      <p:pic>
        <p:nvPicPr>
          <p:cNvPr id="2" name="Picture 1">
            <a:extLst>
              <a:ext uri="{FF2B5EF4-FFF2-40B4-BE49-F238E27FC236}">
                <a16:creationId xmlns:a16="http://schemas.microsoft.com/office/drawing/2014/main" id="{45B4AB8B-5A1B-194E-BE9F-F08EF5EAC609}"/>
              </a:ext>
            </a:extLst>
          </p:cNvPr>
          <p:cNvPicPr>
            <a:picLocks noChangeAspect="1"/>
          </p:cNvPicPr>
          <p:nvPr/>
        </p:nvPicPr>
        <p:blipFill>
          <a:blip r:embed="rId4"/>
          <a:stretch>
            <a:fillRect/>
          </a:stretch>
        </p:blipFill>
        <p:spPr>
          <a:xfrm>
            <a:off x="107950" y="6611071"/>
            <a:ext cx="6464300" cy="266700"/>
          </a:xfrm>
          <a:prstGeom prst="rect">
            <a:avLst/>
          </a:prstGeom>
        </p:spPr>
      </p:pic>
    </p:spTree>
    <p:extLst>
      <p:ext uri="{BB962C8B-B14F-4D97-AF65-F5344CB8AC3E}">
        <p14:creationId xmlns:p14="http://schemas.microsoft.com/office/powerpoint/2010/main" val="356582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52546" y="5110092"/>
            <a:ext cx="7761484" cy="2074810"/>
          </a:xfrm>
        </p:spPr>
        <p:txBody>
          <a:bodyPr>
            <a:normAutofit/>
          </a:bodyPr>
          <a:lstStyle/>
          <a:p>
            <a:pPr marL="0" indent="0">
              <a:buNone/>
            </a:pPr>
            <a:r>
              <a:rPr lang="en-US" sz="2000" dirty="0">
                <a:latin typeface="Times New Roman"/>
                <a:cs typeface="Times New Roman"/>
              </a:rPr>
              <a:t>Meet the Home Fire Safety Patrol.</a:t>
            </a:r>
          </a:p>
          <a:p>
            <a:pPr marL="0" indent="0">
              <a:buNone/>
            </a:pPr>
            <a:r>
              <a:rPr lang="en-US" sz="2000" dirty="0">
                <a:latin typeface="Times New Roman"/>
                <a:cs typeface="Times New Roman"/>
              </a:rPr>
              <a:t>“We help families stay safe from fire,” said Pablo.</a:t>
            </a:r>
          </a:p>
          <a:p>
            <a:pPr marL="0" indent="0">
              <a:buNone/>
            </a:pPr>
            <a:r>
              <a:rPr lang="en-US" sz="2000" dirty="0">
                <a:latin typeface="Times New Roman"/>
                <a:cs typeface="Times New Roman"/>
              </a:rPr>
              <a:t>“With smoke alarms!” said Sofia.</a:t>
            </a:r>
          </a:p>
          <a:p>
            <a:pPr marL="0" indent="0">
              <a:buNone/>
            </a:pPr>
            <a:r>
              <a:rPr lang="en-US" sz="2000" dirty="0">
                <a:latin typeface="Times New Roman"/>
                <a:cs typeface="Times New Roman"/>
              </a:rPr>
              <a:t>“And a home fire escape plan!” said Ana.</a:t>
            </a:r>
            <a:endParaRPr lang="en-US" sz="2000" b="0" dirty="0">
              <a:latin typeface="Times New Roman"/>
              <a:cs typeface="Times New Roman"/>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75969" cy="5080015"/>
          </a:xfrm>
          <a:prstGeom prst="rect">
            <a:avLst/>
          </a:prstGeom>
        </p:spPr>
      </p:pic>
    </p:spTree>
    <p:extLst>
      <p:ext uri="{BB962C8B-B14F-4D97-AF65-F5344CB8AC3E}">
        <p14:creationId xmlns:p14="http://schemas.microsoft.com/office/powerpoint/2010/main" val="240412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20_storybook-wide-notext-p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328535"/>
          </a:xfrm>
          <a:prstGeom prst="rect">
            <a:avLst/>
          </a:prstGeom>
        </p:spPr>
      </p:pic>
      <p:sp>
        <p:nvSpPr>
          <p:cNvPr id="4" name="Content Placeholder 3"/>
          <p:cNvSpPr>
            <a:spLocks noGrp="1"/>
          </p:cNvSpPr>
          <p:nvPr>
            <p:ph idx="1"/>
          </p:nvPr>
        </p:nvSpPr>
        <p:spPr>
          <a:xfrm>
            <a:off x="952546" y="5228623"/>
            <a:ext cx="7761484" cy="2074810"/>
          </a:xfrm>
        </p:spPr>
        <p:txBody>
          <a:bodyPr>
            <a:normAutofit/>
          </a:bodyPr>
          <a:lstStyle/>
          <a:p>
            <a:pPr marL="0" indent="0">
              <a:buNone/>
            </a:pPr>
            <a:r>
              <a:rPr lang="en-US" sz="2000" b="0" dirty="0">
                <a:latin typeface="Times New Roman"/>
                <a:cs typeface="Times New Roman"/>
              </a:rPr>
              <a:t>Today the Safety Patrol is visiting Marco’s home.</a:t>
            </a:r>
          </a:p>
          <a:p>
            <a:pPr marL="0" indent="0">
              <a:buNone/>
            </a:pPr>
            <a:r>
              <a:rPr lang="en-US" sz="2000" b="0" dirty="0">
                <a:latin typeface="Times New Roman"/>
                <a:cs typeface="Times New Roman"/>
              </a:rPr>
              <a:t>“Let’s start by looking for smoke alarms,” said Sofia. “They make a loud noise when a fire starts. So you have time to get out fast!”</a:t>
            </a:r>
          </a:p>
        </p:txBody>
      </p:sp>
    </p:spTree>
    <p:extLst>
      <p:ext uri="{BB962C8B-B14F-4D97-AF65-F5344CB8AC3E}">
        <p14:creationId xmlns:p14="http://schemas.microsoft.com/office/powerpoint/2010/main" val="2653326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20_storybook-wide-notext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5283"/>
            <a:ext cx="9144000" cy="5415835"/>
          </a:xfrm>
          <a:prstGeom prst="rect">
            <a:avLst/>
          </a:prstGeom>
        </p:spPr>
      </p:pic>
      <p:sp>
        <p:nvSpPr>
          <p:cNvPr id="4" name="Content Placeholder 3"/>
          <p:cNvSpPr>
            <a:spLocks noGrp="1"/>
          </p:cNvSpPr>
          <p:nvPr>
            <p:ph idx="1"/>
          </p:nvPr>
        </p:nvSpPr>
        <p:spPr>
          <a:xfrm>
            <a:off x="370435" y="4558265"/>
            <a:ext cx="8467075" cy="2074810"/>
          </a:xfrm>
        </p:spPr>
        <p:txBody>
          <a:bodyPr>
            <a:noAutofit/>
          </a:bodyPr>
          <a:lstStyle/>
          <a:p>
            <a:pPr marL="0" indent="0">
              <a:spcBef>
                <a:spcPts val="600"/>
              </a:spcBef>
              <a:buNone/>
            </a:pPr>
            <a:r>
              <a:rPr lang="en-US" sz="2000" b="0" spc="-50" dirty="0">
                <a:latin typeface="Times New Roman"/>
                <a:cs typeface="Times New Roman"/>
              </a:rPr>
              <a:t>“You need at least one smoke alarm on each level of your home,” said Ana. “That is so you can hear the alarm in every room.”</a:t>
            </a:r>
          </a:p>
          <a:p>
            <a:pPr marL="0" indent="0">
              <a:spcBef>
                <a:spcPts val="600"/>
              </a:spcBef>
              <a:buNone/>
            </a:pPr>
            <a:r>
              <a:rPr lang="en-US" sz="2000" b="0" spc="-50" dirty="0">
                <a:latin typeface="Times New Roman"/>
                <a:cs typeface="Times New Roman"/>
              </a:rPr>
              <a:t>“You need a smoke alarm in every bedroom. You need a smoke alarm in other rooms where people sleep, too,” said Pablo. “The noise will wake you if a fire starts when you are sleeping.”</a:t>
            </a:r>
          </a:p>
          <a:p>
            <a:pPr marL="0" indent="0">
              <a:spcBef>
                <a:spcPts val="600"/>
              </a:spcBef>
              <a:buNone/>
            </a:pPr>
            <a:r>
              <a:rPr lang="en-US" sz="2000" b="0" i="1" spc="-90" dirty="0">
                <a:latin typeface="Times New Roman"/>
                <a:cs typeface="Times New Roman"/>
              </a:rPr>
              <a:t>Can you find the smoke alarms in Marco’s home? Does his home have one on every level?</a:t>
            </a:r>
            <a:endParaRPr lang="en-US" sz="2000" b="0" spc="-90" dirty="0">
              <a:latin typeface="Times New Roman"/>
              <a:cs typeface="Times New Roman"/>
            </a:endParaRPr>
          </a:p>
        </p:txBody>
      </p:sp>
    </p:spTree>
    <p:extLst>
      <p:ext uri="{BB962C8B-B14F-4D97-AF65-F5344CB8AC3E}">
        <p14:creationId xmlns:p14="http://schemas.microsoft.com/office/powerpoint/2010/main" val="2385897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20_storybook-wide-notext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469" y="-84665"/>
            <a:ext cx="8773560" cy="4974807"/>
          </a:xfrm>
          <a:prstGeom prst="rect">
            <a:avLst/>
          </a:prstGeom>
        </p:spPr>
      </p:pic>
      <p:pic>
        <p:nvPicPr>
          <p:cNvPr id="3" name="Picture 2" descr="so20_storybook-wide-notext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8205"/>
            <a:ext cx="8773560" cy="4974807"/>
          </a:xfrm>
          <a:prstGeom prst="rect">
            <a:avLst/>
          </a:prstGeom>
        </p:spPr>
      </p:pic>
      <p:sp>
        <p:nvSpPr>
          <p:cNvPr id="4" name="Content Placeholder 3"/>
          <p:cNvSpPr>
            <a:spLocks noGrp="1"/>
          </p:cNvSpPr>
          <p:nvPr>
            <p:ph idx="1"/>
          </p:nvPr>
        </p:nvSpPr>
        <p:spPr>
          <a:xfrm>
            <a:off x="370435" y="4487303"/>
            <a:ext cx="8467075" cy="2299735"/>
          </a:xfrm>
        </p:spPr>
        <p:txBody>
          <a:bodyPr>
            <a:noAutofit/>
          </a:bodyPr>
          <a:lstStyle/>
          <a:p>
            <a:pPr marL="0" indent="0">
              <a:spcBef>
                <a:spcPts val="600"/>
              </a:spcBef>
              <a:buNone/>
            </a:pPr>
            <a:r>
              <a:rPr lang="en-US" sz="2000" b="0" dirty="0">
                <a:latin typeface="Times New Roman"/>
                <a:cs typeface="Times New Roman"/>
              </a:rPr>
              <a:t>“Do you test your smoke alarms every month?” asked Sofia.</a:t>
            </a:r>
          </a:p>
          <a:p>
            <a:pPr marL="0" indent="0">
              <a:spcBef>
                <a:spcPts val="600"/>
              </a:spcBef>
              <a:buNone/>
            </a:pPr>
            <a:r>
              <a:rPr lang="en-US" sz="2000" b="0" dirty="0">
                <a:latin typeface="Times New Roman"/>
                <a:cs typeface="Times New Roman"/>
              </a:rPr>
              <a:t>“Yes,” said Marco. “My mom is testing them today!”</a:t>
            </a:r>
          </a:p>
          <a:p>
            <a:pPr marL="0" indent="0">
              <a:spcBef>
                <a:spcPts val="600"/>
              </a:spcBef>
              <a:buNone/>
            </a:pPr>
            <a:r>
              <a:rPr lang="en-US" sz="2000" b="0" dirty="0">
                <a:latin typeface="Times New Roman"/>
                <a:cs typeface="Times New Roman"/>
              </a:rPr>
              <a:t>The Safety Patrol went to each room with Marco’s mom. When Marco’s mom pushed the test button, they heard a loud BEEP-BEEP-BEEP!</a:t>
            </a:r>
          </a:p>
          <a:p>
            <a:pPr marL="0" indent="0">
              <a:spcBef>
                <a:spcPts val="600"/>
              </a:spcBef>
              <a:buNone/>
            </a:pPr>
            <a:r>
              <a:rPr lang="en-US" sz="2000" b="0" dirty="0">
                <a:latin typeface="Times New Roman"/>
                <a:cs typeface="Times New Roman"/>
              </a:rPr>
              <a:t>“That sound means the smoke alarm is working,” said Ana. “That is the sound you will hear if there is a fire.”</a:t>
            </a:r>
            <a:endParaRPr lang="en-US" sz="2000" b="0" spc="-90" dirty="0">
              <a:latin typeface="Times New Roman"/>
              <a:cs typeface="Times New Roman"/>
            </a:endParaRPr>
          </a:p>
        </p:txBody>
      </p:sp>
      <p:pic>
        <p:nvPicPr>
          <p:cNvPr id="2" name="Picture 1">
            <a:extLst>
              <a:ext uri="{FF2B5EF4-FFF2-40B4-BE49-F238E27FC236}">
                <a16:creationId xmlns:a16="http://schemas.microsoft.com/office/drawing/2014/main" id="{E1E7C33A-BFC4-5049-8C47-F05F45B490F8}"/>
              </a:ext>
            </a:extLst>
          </p:cNvPr>
          <p:cNvPicPr>
            <a:picLocks noChangeAspect="1"/>
          </p:cNvPicPr>
          <p:nvPr/>
        </p:nvPicPr>
        <p:blipFill>
          <a:blip r:embed="rId3"/>
          <a:stretch>
            <a:fillRect/>
          </a:stretch>
        </p:blipFill>
        <p:spPr>
          <a:xfrm>
            <a:off x="6510845" y="2082915"/>
            <a:ext cx="1742506" cy="2404388"/>
          </a:xfrm>
          <a:prstGeom prst="rect">
            <a:avLst/>
          </a:prstGeom>
        </p:spPr>
      </p:pic>
    </p:spTree>
    <p:extLst>
      <p:ext uri="{BB962C8B-B14F-4D97-AF65-F5344CB8AC3E}">
        <p14:creationId xmlns:p14="http://schemas.microsoft.com/office/powerpoint/2010/main" val="2984945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0435" y="4505341"/>
            <a:ext cx="8467075" cy="2299735"/>
          </a:xfrm>
        </p:spPr>
        <p:txBody>
          <a:bodyPr>
            <a:noAutofit/>
          </a:bodyPr>
          <a:lstStyle/>
          <a:p>
            <a:pPr marL="0" indent="0">
              <a:spcBef>
                <a:spcPts val="600"/>
              </a:spcBef>
              <a:buNone/>
            </a:pPr>
            <a:r>
              <a:rPr lang="en-US" sz="2000" b="0" dirty="0">
                <a:latin typeface="Times New Roman"/>
                <a:cs typeface="Times New Roman"/>
              </a:rPr>
              <a:t>“I have heard a smoke alarm make a CHIRP noise. It was like a bird,” said Marco. “What does that sound mean?”</a:t>
            </a:r>
          </a:p>
          <a:p>
            <a:pPr marL="0" indent="0">
              <a:buNone/>
            </a:pPr>
            <a:r>
              <a:rPr lang="en-US" sz="2000" b="0" dirty="0">
                <a:latin typeface="Times New Roman"/>
                <a:cs typeface="Times New Roman"/>
              </a:rPr>
              <a:t>“It means that the battery is old,” said Sofia. “A smoke alarm says CHIRP when it needs a new battery.”</a:t>
            </a:r>
          </a:p>
          <a:p>
            <a:pPr marL="0" indent="0">
              <a:buNone/>
            </a:pPr>
            <a:r>
              <a:rPr lang="en-US" sz="2000" b="0" dirty="0">
                <a:latin typeface="Times New Roman"/>
                <a:cs typeface="Times New Roman"/>
              </a:rPr>
              <a:t>“It can also mean that your smoke alarm is old,” said Ana. “If you hear CHIRP, put in a new battery or get a new smoke alarm.”</a:t>
            </a:r>
            <a:endParaRPr lang="en-US" sz="2000" b="0" spc="-90" dirty="0">
              <a:latin typeface="Times New Roman"/>
              <a:cs typeface="Times New Roman"/>
            </a:endParaRPr>
          </a:p>
        </p:txBody>
      </p:sp>
      <p:pic>
        <p:nvPicPr>
          <p:cNvPr id="2" name="Picture 1">
            <a:extLst>
              <a:ext uri="{FF2B5EF4-FFF2-40B4-BE49-F238E27FC236}">
                <a16:creationId xmlns:a16="http://schemas.microsoft.com/office/drawing/2014/main" id="{A092122C-2A73-C44C-B4A6-E751088910A0}"/>
              </a:ext>
            </a:extLst>
          </p:cNvPr>
          <p:cNvPicPr>
            <a:picLocks noChangeAspect="1"/>
          </p:cNvPicPr>
          <p:nvPr/>
        </p:nvPicPr>
        <p:blipFill>
          <a:blip r:embed="rId3"/>
          <a:stretch>
            <a:fillRect/>
          </a:stretch>
        </p:blipFill>
        <p:spPr>
          <a:xfrm>
            <a:off x="1009402" y="0"/>
            <a:ext cx="7350826" cy="4563357"/>
          </a:xfrm>
          <a:prstGeom prst="rect">
            <a:avLst/>
          </a:prstGeom>
        </p:spPr>
      </p:pic>
    </p:spTree>
    <p:extLst>
      <p:ext uri="{BB962C8B-B14F-4D97-AF65-F5344CB8AC3E}">
        <p14:creationId xmlns:p14="http://schemas.microsoft.com/office/powerpoint/2010/main" val="3486649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0435" y="3658573"/>
            <a:ext cx="8467075" cy="3146504"/>
          </a:xfrm>
        </p:spPr>
        <p:txBody>
          <a:bodyPr>
            <a:noAutofit/>
          </a:bodyPr>
          <a:lstStyle/>
          <a:p>
            <a:pPr marL="0" indent="0">
              <a:spcBef>
                <a:spcPts val="600"/>
              </a:spcBef>
              <a:buNone/>
            </a:pPr>
            <a:r>
              <a:rPr lang="en-US" sz="2000" b="0" spc="30" dirty="0">
                <a:latin typeface="Times New Roman"/>
                <a:cs typeface="Times New Roman"/>
              </a:rPr>
              <a:t>Pablo said, “Before we go, let’s practice what to do when you hear a smoke alarm go BEEP-BEEP-BEEP!”</a:t>
            </a:r>
          </a:p>
          <a:p>
            <a:pPr marL="0" indent="0">
              <a:spcBef>
                <a:spcPts val="600"/>
              </a:spcBef>
              <a:buNone/>
            </a:pPr>
            <a:r>
              <a:rPr lang="en-US" sz="2000" b="0" spc="30" dirty="0">
                <a:latin typeface="Times New Roman"/>
                <a:cs typeface="Times New Roman"/>
              </a:rPr>
              <a:t>“That sound means there is a fire,” said Marco. “We have to get outside fast!”</a:t>
            </a:r>
          </a:p>
          <a:p>
            <a:pPr marL="0" indent="0">
              <a:spcBef>
                <a:spcPts val="600"/>
              </a:spcBef>
              <a:buNone/>
            </a:pPr>
            <a:r>
              <a:rPr lang="en-US" sz="2000" b="0" spc="30" dirty="0">
                <a:latin typeface="Times New Roman"/>
                <a:cs typeface="Times New Roman"/>
              </a:rPr>
              <a:t>“Very fast,” said Pablo. “Everyone should be able to get outside in less than </a:t>
            </a:r>
            <a:br>
              <a:rPr lang="en-US" sz="2000" b="0" spc="30" dirty="0">
                <a:latin typeface="Times New Roman"/>
                <a:cs typeface="Times New Roman"/>
              </a:rPr>
            </a:br>
            <a:r>
              <a:rPr lang="en-US" sz="2000" b="0" spc="30" dirty="0">
                <a:latin typeface="Times New Roman"/>
                <a:cs typeface="Times New Roman"/>
              </a:rPr>
              <a:t>3 minutes.”</a:t>
            </a:r>
          </a:p>
          <a:p>
            <a:pPr marL="0" indent="0">
              <a:spcBef>
                <a:spcPts val="600"/>
              </a:spcBef>
              <a:buNone/>
            </a:pPr>
            <a:r>
              <a:rPr lang="en-US" sz="2000" b="0" spc="30" dirty="0">
                <a:latin typeface="Times New Roman"/>
                <a:cs typeface="Times New Roman"/>
              </a:rPr>
              <a:t>“That is why you need a home fire escape plan,” said Ana. “Make a map that shows two ways out of every room in your home. Then you can get out fast, wherever a fire starts. Draw your outside meeting place. You can call 9-1-1 from there and tell them your street address.”</a:t>
            </a:r>
          </a:p>
        </p:txBody>
      </p:sp>
      <p:pic>
        <p:nvPicPr>
          <p:cNvPr id="3" name="Picture 2">
            <a:extLst>
              <a:ext uri="{FF2B5EF4-FFF2-40B4-BE49-F238E27FC236}">
                <a16:creationId xmlns:a16="http://schemas.microsoft.com/office/drawing/2014/main" id="{1F594813-D7BB-0A4E-A792-4F3D041E8494}"/>
              </a:ext>
            </a:extLst>
          </p:cNvPr>
          <p:cNvPicPr>
            <a:picLocks noChangeAspect="1"/>
          </p:cNvPicPr>
          <p:nvPr/>
        </p:nvPicPr>
        <p:blipFill rotWithShape="1">
          <a:blip r:embed="rId2"/>
          <a:srcRect t="1397"/>
          <a:stretch/>
        </p:blipFill>
        <p:spPr>
          <a:xfrm>
            <a:off x="873986" y="-18328"/>
            <a:ext cx="7396027" cy="3735562"/>
          </a:xfrm>
          <a:prstGeom prst="rect">
            <a:avLst/>
          </a:prstGeom>
        </p:spPr>
      </p:pic>
    </p:spTree>
    <p:extLst>
      <p:ext uri="{BB962C8B-B14F-4D97-AF65-F5344CB8AC3E}">
        <p14:creationId xmlns:p14="http://schemas.microsoft.com/office/powerpoint/2010/main" val="1344350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20_storybook-wide-notext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298" y="123488"/>
            <a:ext cx="7626982" cy="4744338"/>
          </a:xfrm>
          <a:prstGeom prst="rect">
            <a:avLst/>
          </a:prstGeom>
        </p:spPr>
      </p:pic>
      <p:sp>
        <p:nvSpPr>
          <p:cNvPr id="4" name="Content Placeholder 3"/>
          <p:cNvSpPr>
            <a:spLocks noGrp="1"/>
          </p:cNvSpPr>
          <p:nvPr>
            <p:ph idx="1"/>
          </p:nvPr>
        </p:nvSpPr>
        <p:spPr>
          <a:xfrm>
            <a:off x="370435" y="4143983"/>
            <a:ext cx="8467075" cy="3366734"/>
          </a:xfrm>
        </p:spPr>
        <p:txBody>
          <a:bodyPr>
            <a:noAutofit/>
          </a:bodyPr>
          <a:lstStyle/>
          <a:p>
            <a:pPr marL="0" indent="0">
              <a:buNone/>
            </a:pPr>
            <a:r>
              <a:rPr lang="en-US" sz="2000" b="0" dirty="0">
                <a:latin typeface="Times New Roman"/>
                <a:cs typeface="Times New Roman"/>
              </a:rPr>
              <a:t>The Home Fire Safety Patrol helped Marco </a:t>
            </a:r>
            <a:br>
              <a:rPr lang="en-US" sz="2000" b="0" dirty="0">
                <a:latin typeface="Times New Roman"/>
                <a:cs typeface="Times New Roman"/>
              </a:rPr>
            </a:br>
            <a:r>
              <a:rPr lang="en-US" sz="2000" b="0" dirty="0">
                <a:latin typeface="Times New Roman"/>
                <a:cs typeface="Times New Roman"/>
              </a:rPr>
              <a:t>draw a home fire escape map for his home. Then they had</a:t>
            </a:r>
            <a:r>
              <a:rPr lang="en-US" sz="2000" b="0" baseline="0" dirty="0">
                <a:latin typeface="Times New Roman"/>
                <a:cs typeface="Times New Roman"/>
              </a:rPr>
              <a:t> a fire drill to </a:t>
            </a:r>
            <a:r>
              <a:rPr lang="en-US" sz="2000" b="0" dirty="0">
                <a:latin typeface="Times New Roman"/>
                <a:cs typeface="Times New Roman"/>
              </a:rPr>
              <a:t>practice</a:t>
            </a:r>
            <a:r>
              <a:rPr lang="en-US" sz="2000" b="0" baseline="0" dirty="0">
                <a:latin typeface="Times New Roman"/>
                <a:cs typeface="Times New Roman"/>
              </a:rPr>
              <a:t> </a:t>
            </a:r>
            <a:r>
              <a:rPr lang="en-US" sz="2000" b="0" dirty="0">
                <a:latin typeface="Times New Roman"/>
                <a:cs typeface="Times New Roman"/>
              </a:rPr>
              <a:t>the plan.</a:t>
            </a:r>
          </a:p>
          <a:p>
            <a:pPr marL="0" indent="0">
              <a:buNone/>
            </a:pPr>
            <a:r>
              <a:rPr lang="en-US" sz="2000" b="0" dirty="0">
                <a:latin typeface="Times New Roman"/>
                <a:cs typeface="Times New Roman"/>
              </a:rPr>
              <a:t>“GET LOW AND GO if you see smoke when you are escaping a fire,” said Sofia. “Smoke rises. When you stay low, you are breathing the clean air close to the floor.” </a:t>
            </a:r>
          </a:p>
          <a:p>
            <a:pPr marL="0" indent="0">
              <a:buNone/>
            </a:pPr>
            <a:r>
              <a:rPr lang="en-US" sz="2000" b="0" dirty="0">
                <a:latin typeface="Times New Roman"/>
                <a:cs typeface="Times New Roman"/>
              </a:rPr>
              <a:t>“Get out fast! Close the door behind you,” said Ana. “Go to your outside meeting place!”</a:t>
            </a:r>
            <a:endParaRPr lang="en-US" sz="2000" b="0" spc="30" dirty="0">
              <a:latin typeface="Times New Roman"/>
              <a:cs typeface="Times New Roman"/>
            </a:endParaRPr>
          </a:p>
        </p:txBody>
      </p:sp>
    </p:spTree>
    <p:extLst>
      <p:ext uri="{BB962C8B-B14F-4D97-AF65-F5344CB8AC3E}">
        <p14:creationId xmlns:p14="http://schemas.microsoft.com/office/powerpoint/2010/main" val="1257130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20_storybook-wide-notext1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4823516"/>
          </a:xfrm>
          <a:prstGeom prst="rect">
            <a:avLst/>
          </a:prstGeom>
        </p:spPr>
      </p:pic>
      <p:sp>
        <p:nvSpPr>
          <p:cNvPr id="4" name="Content Placeholder 3"/>
          <p:cNvSpPr>
            <a:spLocks noGrp="1"/>
          </p:cNvSpPr>
          <p:nvPr>
            <p:ph idx="1"/>
          </p:nvPr>
        </p:nvSpPr>
        <p:spPr>
          <a:xfrm>
            <a:off x="370435" y="3746778"/>
            <a:ext cx="8467075" cy="3146504"/>
          </a:xfrm>
        </p:spPr>
        <p:txBody>
          <a:bodyPr>
            <a:noAutofit/>
          </a:bodyPr>
          <a:lstStyle/>
          <a:p>
            <a:pPr marL="0" indent="0">
              <a:buNone/>
            </a:pPr>
            <a:r>
              <a:rPr lang="en-US" sz="2000" b="0" dirty="0">
                <a:latin typeface="Times New Roman"/>
                <a:cs typeface="Times New Roman"/>
              </a:rPr>
              <a:t>“We made it outside in less than 3 minutes,” said Pablo. “That is great!”</a:t>
            </a:r>
          </a:p>
          <a:p>
            <a:pPr marL="0" indent="0">
              <a:buNone/>
            </a:pPr>
            <a:r>
              <a:rPr lang="en-US" sz="2000" b="0" dirty="0">
                <a:latin typeface="Times New Roman"/>
                <a:cs typeface="Times New Roman"/>
              </a:rPr>
              <a:t>“Your family should practice your escape plan twice a year,” said Ana. “The more you practice, the faster you can get outside to safety if there is a fire.”</a:t>
            </a:r>
          </a:p>
          <a:p>
            <a:pPr marL="0" indent="0">
              <a:buNone/>
            </a:pPr>
            <a:r>
              <a:rPr lang="en-US" sz="2000" b="0" dirty="0">
                <a:latin typeface="Times New Roman"/>
                <a:cs typeface="Times New Roman"/>
              </a:rPr>
              <a:t>“Once you get outside, never go back into a burning home,” said Sofia. “It is too dangerous! Call 9-1-1 and wait for the firefighters. They will know what to do.”</a:t>
            </a:r>
          </a:p>
          <a:p>
            <a:pPr marL="0" indent="0">
              <a:buNone/>
            </a:pPr>
            <a:r>
              <a:rPr lang="en-US" sz="2000" b="0" dirty="0">
                <a:latin typeface="Times New Roman"/>
                <a:cs typeface="Times New Roman"/>
              </a:rPr>
              <a:t>“Thanks,” said Marco. “I have learned a lot about home fire safety today.”</a:t>
            </a:r>
          </a:p>
          <a:p>
            <a:pPr marL="0" indent="0">
              <a:buNone/>
            </a:pPr>
            <a:r>
              <a:rPr lang="en-US" sz="2000" b="0" i="1" dirty="0">
                <a:latin typeface="Times New Roman"/>
                <a:cs typeface="Times New Roman"/>
              </a:rPr>
              <a:t>What have you learned about home fire safety? Tell your family how to make your home safe.</a:t>
            </a:r>
            <a:endParaRPr lang="en-US" sz="2000" b="0" spc="30" dirty="0">
              <a:latin typeface="Times New Roman"/>
              <a:cs typeface="Times New Roman"/>
            </a:endParaRPr>
          </a:p>
        </p:txBody>
      </p:sp>
    </p:spTree>
    <p:extLst>
      <p:ext uri="{BB962C8B-B14F-4D97-AF65-F5344CB8AC3E}">
        <p14:creationId xmlns:p14="http://schemas.microsoft.com/office/powerpoint/2010/main" val="4160100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TotalTime>
  <Words>986</Words>
  <Application>Microsoft Office PowerPoint</Application>
  <PresentationFormat>On-screen Show (4:3)</PresentationFormat>
  <Paragraphs>54</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ChunkFive Normal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Bluebird Design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Giarrano</dc:creator>
  <cp:lastModifiedBy>Colleen</cp:lastModifiedBy>
  <cp:revision>165</cp:revision>
  <cp:lastPrinted>2019-12-19T14:52:40Z</cp:lastPrinted>
  <dcterms:created xsi:type="dcterms:W3CDTF">2014-11-14T21:13:43Z</dcterms:created>
  <dcterms:modified xsi:type="dcterms:W3CDTF">2022-02-24T08:09:01Z</dcterms:modified>
</cp:coreProperties>
</file>