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01" r:id="rId1"/>
  </p:sldMasterIdLst>
  <p:notesMasterIdLst>
    <p:notesMasterId r:id="rId20"/>
  </p:notesMasterIdLst>
  <p:sldIdLst>
    <p:sldId id="256" r:id="rId2"/>
    <p:sldId id="257" r:id="rId3"/>
    <p:sldId id="258" r:id="rId4"/>
    <p:sldId id="275" r:id="rId5"/>
    <p:sldId id="263" r:id="rId6"/>
    <p:sldId id="264" r:id="rId7"/>
    <p:sldId id="269" r:id="rId8"/>
    <p:sldId id="265" r:id="rId9"/>
    <p:sldId id="270" r:id="rId10"/>
    <p:sldId id="267" r:id="rId11"/>
    <p:sldId id="266" r:id="rId12"/>
    <p:sldId id="268" r:id="rId13"/>
    <p:sldId id="271" r:id="rId14"/>
    <p:sldId id="259" r:id="rId15"/>
    <p:sldId id="260" r:id="rId16"/>
    <p:sldId id="261" r:id="rId17"/>
    <p:sldId id="274" r:id="rId18"/>
    <p:sldId id="276" r:id="rId19"/>
  </p:sldIdLst>
  <p:sldSz cx="12192000" cy="6858000"/>
  <p:notesSz cx="6858000" cy="9144000"/>
  <p:embeddedFontLst>
    <p:embeddedFont>
      <p:font typeface="Helvetica" panose="020B0604020202020204" pitchFamily="34"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558F0E-6F21-6F88-1F23-4D8AFEF90C16}" name="Brian Williams" initials="BW" userId="S::bwilliams@aad.org::1561ea6a-9498-4b76-be09-bbe37363269e" providerId="AD"/>
  <p188:author id="{77C5F31B-266C-B9F4-A2A0-618142065509}" name="Patricia Bryan" initials="PB" userId="8b8f7638e864db38" providerId="Windows Live"/>
  <p188:author id="{DD21943D-1F8C-77BC-959D-61F49CE8C645}" name="Colleen Caulfield" initials="CC" userId="7c4700b531082f97" providerId="Windows Live"/>
  <p188:author id="{74B56D77-96AB-B7D9-1F75-A7F942DAF55E}" name="Nicole Torling" initials="" userId="S::ntorling@aad.org::72f95da6-a29c-4e1c-bb91-95560186dc94" providerId="AD"/>
  <p188:author id="{35BC228D-8046-A01C-9CD0-2EA72A7E0020}" name="colleen.caulfield@outlook.com" initials="" userId="7d5b3eb2dff6a93e" providerId="Windows Live"/>
  <p188:author id="{E31E0F94-7ECA-2456-312B-A5C7035F7250}" name="Paul Fisher" initials="PF" userId="0f508fee89864670" providerId="Windows Live"/>
  <p188:author id="{15C75DA9-E14B-5EBD-F48C-50D211396B47}" name="Joan Lazer" initials="JL" userId="896cf79b92b93dfb" providerId="Windows Live"/>
  <p188:author id="{F4954EBB-AD17-DF3B-6264-5221DBDC1497}" name="Brian Williams" initials="BW" userId="S::BWilliams@aad.org::1561ea6a-9498-4b76-be09-bbe3736326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810" autoAdjust="0"/>
    <p:restoredTop sz="66245" autoAdjust="0"/>
  </p:normalViewPr>
  <p:slideViewPr>
    <p:cSldViewPr snapToGrid="0">
      <p:cViewPr varScale="1">
        <p:scale>
          <a:sx n="56" d="100"/>
          <a:sy n="56" d="100"/>
        </p:scale>
        <p:origin x="2186" y="17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3E3F5-70AF-41CE-96C4-32DB8131DE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8E21F00-25AA-46AA-B013-842AFC773E4D}" type="pres">
      <dgm:prSet presAssocID="{DD13E3F5-70AF-41CE-96C4-32DB8131DE58}" presName="root" presStyleCnt="0">
        <dgm:presLayoutVars>
          <dgm:dir/>
          <dgm:resizeHandles val="exact"/>
        </dgm:presLayoutVars>
      </dgm:prSet>
      <dgm:spPr/>
    </dgm:pt>
  </dgm:ptLst>
  <dgm:cxnLst>
    <dgm:cxn modelId="{C611D11B-D39C-48C8-85EE-3DE3C71340AA}" type="presOf" srcId="{DD13E3F5-70AF-41CE-96C4-32DB8131DE58}" destId="{48E21F00-25AA-46AA-B013-842AFC773E4D}" srcOrd="0"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BD139-75E4-BD44-B92F-2FCBE5B5D860}"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7BDB-B6AE-104F-B9FE-AF6A19EDBA35}" type="slidenum">
              <a:rPr lang="en-US" smtClean="0"/>
              <a:t>‹#›</a:t>
            </a:fld>
            <a:endParaRPr lang="en-US"/>
          </a:p>
        </p:txBody>
      </p:sp>
    </p:spTree>
    <p:extLst>
      <p:ext uri="{BB962C8B-B14F-4D97-AF65-F5344CB8AC3E}">
        <p14:creationId xmlns:p14="http://schemas.microsoft.com/office/powerpoint/2010/main" val="298395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qkbWq7V3qI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SH415m3W3s&amp;t=10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in this presentation feature information and talking points to share with students to support the Skin Science program.</a:t>
            </a:r>
          </a:p>
        </p:txBody>
      </p:sp>
      <p:sp>
        <p:nvSpPr>
          <p:cNvPr id="4" name="Slide Number Placeholder 3"/>
          <p:cNvSpPr>
            <a:spLocks noGrp="1"/>
          </p:cNvSpPr>
          <p:nvPr>
            <p:ph type="sldNum" sz="quarter" idx="5"/>
          </p:nvPr>
        </p:nvSpPr>
        <p:spPr/>
        <p:txBody>
          <a:bodyPr/>
          <a:lstStyle/>
          <a:p>
            <a:fld id="{E8047BDB-B6AE-104F-B9FE-AF6A19EDBA35}" type="slidenum">
              <a:rPr lang="en-US" smtClean="0"/>
              <a:t>1</a:t>
            </a:fld>
            <a:endParaRPr lang="en-US"/>
          </a:p>
        </p:txBody>
      </p:sp>
    </p:spTree>
    <p:extLst>
      <p:ext uri="{BB962C8B-B14F-4D97-AF65-F5344CB8AC3E}">
        <p14:creationId xmlns:p14="http://schemas.microsoft.com/office/powerpoint/2010/main" val="402772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Calibri"/>
                <a:ea typeface="Calibri"/>
                <a:cs typeface="Calibri"/>
                <a:sym typeface="Calibri"/>
              </a:rPr>
              <a:t>Dermatosis </a:t>
            </a:r>
            <a:r>
              <a:rPr lang="en-US" sz="1200" dirty="0" err="1">
                <a:solidFill>
                  <a:schemeClr val="dk1"/>
                </a:solidFill>
                <a:latin typeface="Calibri"/>
                <a:ea typeface="Calibri"/>
                <a:cs typeface="Calibri"/>
                <a:sym typeface="Calibri"/>
              </a:rPr>
              <a:t>papulosa</a:t>
            </a:r>
            <a:r>
              <a:rPr lang="en-US" sz="1200" dirty="0">
                <a:solidFill>
                  <a:schemeClr val="dk1"/>
                </a:solidFill>
                <a:latin typeface="Calibri"/>
                <a:ea typeface="Calibri"/>
                <a:cs typeface="Calibri"/>
                <a:sym typeface="Calibri"/>
              </a:rPr>
              <a:t> nigra (DPN) are harmless small, dark, flat bumps that can occur on the cheeks and temples of our skin as we age. DPNs are more common in women of color particularly Africans, Asians, and Latinos.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Calibri"/>
                <a:ea typeface="Calibri"/>
                <a:cs typeface="Calibri"/>
                <a:sym typeface="Calibri"/>
              </a:rPr>
              <a:t>Dermatologists do not completely understand what causes these benign growths, but they most resemble another benign lesion called a Seborrheic Keratosis (SKs) which occurs in all skin types. DPNs are considered to be a variant of this.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Calibri"/>
                <a:ea typeface="Calibri"/>
                <a:cs typeface="Calibri"/>
                <a:sym typeface="Calibri"/>
              </a:rPr>
              <a:t>Some patients refer to them as “flat skin tags” or “flat moles,” but they look and behave different from either of these growths. They tend to occur at an earlier age than SKs but can present with many of the same symptoms including itching when they first pop up. </a:t>
            </a:r>
            <a:endParaRPr lang="en-US" dirty="0"/>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Calibri"/>
                <a:ea typeface="Calibri"/>
                <a:cs typeface="Calibri"/>
                <a:sym typeface="Calibri"/>
              </a:rPr>
              <a:t>DPNs tend to be more waxy appearing and “stuck on”.</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Calibri"/>
                <a:ea typeface="Calibri"/>
                <a:cs typeface="Calibri"/>
                <a:sym typeface="Calibri"/>
              </a:rPr>
              <a:t>Growths can be removed by a board-certified dermatologist to avoid side effects like hyperpigmentation, discoloration, and scarring. </a:t>
            </a:r>
            <a:endParaRPr lang="en-US"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Calibri"/>
                <a:ea typeface="Calibri"/>
                <a:cs typeface="Calibri"/>
                <a:sym typeface="Calibri"/>
              </a:rPr>
              <a:t>DPNs, like other benign growths, can recur and you can continue to develop more. Maintenance treatments may be required. </a:t>
            </a:r>
          </a:p>
          <a:p>
            <a:pPr marL="171450" lvl="0" indent="-171450" algn="l" rtl="0">
              <a:spcBef>
                <a:spcPts val="0"/>
              </a:spcBef>
              <a:spcAft>
                <a:spcPts val="0"/>
              </a:spcAft>
              <a:buFont typeface="Arial" panose="020B0604020202020204" pitchFamily="34" charset="0"/>
              <a:buChar char="•"/>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047BDB-B6AE-104F-B9FE-AF6A19EDBA35}" type="slidenum">
              <a:rPr lang="en-US" smtClean="0"/>
              <a:t>10</a:t>
            </a:fld>
            <a:endParaRPr lang="en-US"/>
          </a:p>
        </p:txBody>
      </p:sp>
    </p:spTree>
    <p:extLst>
      <p:ext uri="{BB962C8B-B14F-4D97-AF65-F5344CB8AC3E}">
        <p14:creationId xmlns:p14="http://schemas.microsoft.com/office/powerpoint/2010/main" val="638246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Watch the AAD video “Skin care tips dermatologists use” at https://www.youtube.com/watch?v=qkbWq7V3qIw</a:t>
            </a: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Review the skin care tips presented in the video.</a:t>
            </a: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Call attention to the characteristics listed for each skin type </a:t>
            </a:r>
            <a:r>
              <a:rPr lang="en-US" sz="1800" b="0" i="0" u="none" strike="noStrike" dirty="0">
                <a:solidFill>
                  <a:srgbClr val="222222"/>
                </a:solidFill>
                <a:effectLst/>
                <a:latin typeface="Arial" panose="020B0604020202020204" pitchFamily="34" charset="0"/>
              </a:rPr>
              <a:t>(sensitive, normal, dry, oily, or combination)</a:t>
            </a:r>
            <a:endParaRPr lang="en-US" sz="2800" b="0" dirty="0">
              <a:effectLst/>
            </a:endParaRP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Emphasize that using too many products can easily irritate skin. </a:t>
            </a:r>
            <a:endParaRPr lang="en-US" sz="2800" b="0" dirty="0">
              <a:effectLst/>
            </a:endParaRP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Sunscreen should be water-resistant, broad spectrum, and SPF 30+.</a:t>
            </a:r>
            <a:endParaRPr lang="en-US" sz="2800" b="0" dirty="0">
              <a:effectLst/>
            </a:endParaRPr>
          </a:p>
          <a:p>
            <a:pPr marL="285750" indent="-285750" rtl="0">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In some cases, dermatologists recommend that people with different skin tones take care of their skin in different ways.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22222"/>
                </a:solidFill>
                <a:effectLst/>
                <a:latin typeface="Arial" panose="020B0604020202020204" pitchFamily="34" charset="0"/>
              </a:rPr>
              <a:t>If appropriate, refer to the “How to treat acne in skin of color” video at https://</a:t>
            </a:r>
            <a:r>
              <a:rPr lang="en-US" sz="1800" b="0" i="0" u="none" strike="noStrike" dirty="0" err="1">
                <a:solidFill>
                  <a:srgbClr val="222222"/>
                </a:solidFill>
                <a:effectLst/>
                <a:latin typeface="Arial" panose="020B0604020202020204" pitchFamily="34" charset="0"/>
              </a:rPr>
              <a:t>youtu.be</a:t>
            </a:r>
            <a:r>
              <a:rPr lang="en-US" sz="1800" b="0" i="0" u="none" strike="noStrike" dirty="0">
                <a:solidFill>
                  <a:srgbClr val="222222"/>
                </a:solidFill>
                <a:effectLst/>
                <a:latin typeface="Arial" panose="020B0604020202020204" pitchFamily="34" charset="0"/>
              </a:rPr>
              <a:t>/8yyshePMGEo?si=</a:t>
            </a:r>
            <a:r>
              <a:rPr lang="en-US" sz="1800" b="0" i="0" u="none" strike="noStrike" dirty="0" err="1">
                <a:solidFill>
                  <a:srgbClr val="222222"/>
                </a:solidFill>
                <a:effectLst/>
                <a:latin typeface="Arial" panose="020B0604020202020204" pitchFamily="34" charset="0"/>
              </a:rPr>
              <a:t>wFqwxaGQlUfw-Igq</a:t>
            </a:r>
            <a:endParaRPr lang="en-US" sz="1800" b="0" i="0" u="none" strike="noStrike" dirty="0">
              <a:solidFill>
                <a:srgbClr val="222222"/>
              </a:solidFill>
              <a:effectLst/>
              <a:latin typeface="Arial" panose="020B0604020202020204" pitchFamily="34" charset="0"/>
            </a:endParaRPr>
          </a:p>
          <a:p>
            <a:pPr marL="285750" indent="-285750" rtl="0">
              <a:spcBef>
                <a:spcPts val="0"/>
              </a:spcBef>
              <a:spcAft>
                <a:spcPts val="0"/>
              </a:spcAft>
              <a:buFont typeface="Arial" panose="020B0604020202020204" pitchFamily="34" charset="0"/>
              <a:buChar char="•"/>
            </a:pPr>
            <a:endParaRPr lang="en-US" sz="1800" b="0" i="0" u="none" strike="noStrike" dirty="0">
              <a:solidFill>
                <a:srgbClr val="222222"/>
              </a:solidFill>
              <a:effectLst/>
              <a:latin typeface="Arial" panose="020B0604020202020204" pitchFamily="34" charset="0"/>
            </a:endParaRPr>
          </a:p>
          <a:p>
            <a:pPr marL="285750" indent="-285750" rtl="0">
              <a:spcBef>
                <a:spcPts val="0"/>
              </a:spcBef>
              <a:spcAft>
                <a:spcPts val="0"/>
              </a:spcAft>
              <a:buFont typeface="Arial" panose="020B0604020202020204" pitchFamily="34" charset="0"/>
              <a:buChar char="•"/>
            </a:pPr>
            <a:endParaRPr lang="en-US" sz="1800" b="0" i="0" u="sng" strike="noStrike" dirty="0">
              <a:solidFill>
                <a:srgbClr val="1155CC"/>
              </a:solidFill>
              <a:effectLst/>
              <a:latin typeface="Arial" panose="020B0604020202020204" pitchFamily="34" charset="0"/>
              <a:hlinkClick r:id="rId3"/>
            </a:endParaRPr>
          </a:p>
          <a:p>
            <a:endParaRPr lang="en-US" sz="1800" b="0" i="0" u="sng" strike="noStrike" dirty="0">
              <a:solidFill>
                <a:srgbClr val="1155CC"/>
              </a:solidFill>
              <a:effectLst/>
              <a:latin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E8047BDB-B6AE-104F-B9FE-AF6A19EDBA35}" type="slidenum">
              <a:rPr lang="en-US" smtClean="0"/>
              <a:t>11</a:t>
            </a:fld>
            <a:endParaRPr lang="en-US"/>
          </a:p>
        </p:txBody>
      </p:sp>
    </p:spTree>
    <p:extLst>
      <p:ext uri="{BB962C8B-B14F-4D97-AF65-F5344CB8AC3E}">
        <p14:creationId xmlns:p14="http://schemas.microsoft.com/office/powerpoint/2010/main" val="395105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tips for conducting a skin self-exam to raise awareness about what to look for.</a:t>
            </a:r>
          </a:p>
          <a:p>
            <a:r>
              <a:rPr lang="en-US" dirty="0"/>
              <a:t>View the AAD video “Find skin cancer: How to perform a skin-self-exam” at https://www.youtube.com/watch?v=UnCUcFJJDSA  </a:t>
            </a:r>
          </a:p>
        </p:txBody>
      </p:sp>
      <p:sp>
        <p:nvSpPr>
          <p:cNvPr id="4" name="Slide Number Placeholder 3"/>
          <p:cNvSpPr>
            <a:spLocks noGrp="1"/>
          </p:cNvSpPr>
          <p:nvPr>
            <p:ph type="sldNum" sz="quarter" idx="5"/>
          </p:nvPr>
        </p:nvSpPr>
        <p:spPr/>
        <p:txBody>
          <a:bodyPr/>
          <a:lstStyle/>
          <a:p>
            <a:fld id="{E8047BDB-B6AE-104F-B9FE-AF6A19EDBA35}" type="slidenum">
              <a:rPr lang="en-US" smtClean="0"/>
              <a:t>12</a:t>
            </a:fld>
            <a:endParaRPr lang="en-US"/>
          </a:p>
        </p:txBody>
      </p:sp>
    </p:spTree>
    <p:extLst>
      <p:ext uri="{BB962C8B-B14F-4D97-AF65-F5344CB8AC3E}">
        <p14:creationId xmlns:p14="http://schemas.microsoft.com/office/powerpoint/2010/main" val="400846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tips on when someone should see a board-certified dermatologist.</a:t>
            </a:r>
          </a:p>
        </p:txBody>
      </p:sp>
      <p:sp>
        <p:nvSpPr>
          <p:cNvPr id="4" name="Slide Number Placeholder 3"/>
          <p:cNvSpPr>
            <a:spLocks noGrp="1"/>
          </p:cNvSpPr>
          <p:nvPr>
            <p:ph type="sldNum" sz="quarter" idx="5"/>
          </p:nvPr>
        </p:nvSpPr>
        <p:spPr/>
        <p:txBody>
          <a:bodyPr/>
          <a:lstStyle/>
          <a:p>
            <a:fld id="{E8047BDB-B6AE-104F-B9FE-AF6A19EDBA35}" type="slidenum">
              <a:rPr lang="en-US" smtClean="0"/>
              <a:t>13</a:t>
            </a:fld>
            <a:endParaRPr lang="en-US"/>
          </a:p>
        </p:txBody>
      </p:sp>
    </p:spTree>
    <p:extLst>
      <p:ext uri="{BB962C8B-B14F-4D97-AF65-F5344CB8AC3E}">
        <p14:creationId xmlns:p14="http://schemas.microsoft.com/office/powerpoint/2010/main" val="1806528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Move the discussion to dermatology careers.</a:t>
            </a:r>
          </a:p>
          <a:p>
            <a:pPr marL="171450" indent="-171450">
              <a:buFont typeface="Arial" panose="020B0604020202020204" pitchFamily="34" charset="0"/>
              <a:buChar char="•"/>
            </a:pPr>
            <a:r>
              <a:rPr lang="en-US" dirty="0"/>
              <a:t>Explain that to become a dermatologist requires:</a:t>
            </a:r>
          </a:p>
          <a:p>
            <a:pPr marL="628650" lvl="1" indent="-171450">
              <a:buFont typeface="Arial" panose="020B0604020202020204" pitchFamily="34" charset="0"/>
              <a:buChar char="•"/>
            </a:pPr>
            <a:r>
              <a:rPr lang="en-US" dirty="0"/>
              <a:t>A college degree, usually in a related field (biology, biochemistry, organic chemistry, health science) </a:t>
            </a:r>
          </a:p>
          <a:p>
            <a:pPr marL="628650" lvl="1" indent="-171450">
              <a:buFont typeface="Arial" panose="020B0604020202020204" pitchFamily="34" charset="0"/>
              <a:buChar char="•"/>
            </a:pPr>
            <a:r>
              <a:rPr lang="en-US" dirty="0"/>
              <a:t>Medical school, which provides comprehensive training and experience in general medicine </a:t>
            </a:r>
            <a:r>
              <a:rPr lang="en-US" dirty="0">
                <a:sym typeface="Wingdings" pitchFamily="2" charset="2"/>
              </a:rPr>
              <a:t>to acquire an MD or DO degree </a:t>
            </a:r>
            <a:endParaRPr lang="en-US" dirty="0"/>
          </a:p>
          <a:p>
            <a:pPr marL="628650" lvl="1" indent="-171450">
              <a:buFont typeface="Arial" panose="020B0604020202020204" pitchFamily="34" charset="0"/>
              <a:buChar char="•"/>
            </a:pPr>
            <a:r>
              <a:rPr lang="en-US" dirty="0"/>
              <a:t>An internship, which is the first year of training after completing medical school. It is a chance to gain practical experience under the supervision of more experienced doctors.</a:t>
            </a:r>
          </a:p>
          <a:p>
            <a:pPr marL="628650" lvl="1" indent="-171450">
              <a:buFont typeface="Arial" panose="020B0604020202020204" pitchFamily="34" charset="0"/>
              <a:buChar char="•"/>
            </a:pPr>
            <a:r>
              <a:rPr lang="en-US" dirty="0"/>
              <a:t>A residency — newly graduated physicians complete specialized training focused on treating patients with skin issues.</a:t>
            </a:r>
          </a:p>
          <a:p>
            <a:pPr marL="628650" lvl="1" indent="-171450">
              <a:buFont typeface="Arial" panose="020B0604020202020204" pitchFamily="34" charset="0"/>
              <a:buChar char="•"/>
            </a:pPr>
            <a:r>
              <a:rPr lang="en-US" dirty="0"/>
              <a:t>Board-certification — doctors must pass an exam in both their specialty and subspecialty (if applicable); strengthens credentials</a:t>
            </a:r>
          </a:p>
        </p:txBody>
      </p:sp>
      <p:sp>
        <p:nvSpPr>
          <p:cNvPr id="4" name="Slide Number Placeholder 3"/>
          <p:cNvSpPr>
            <a:spLocks noGrp="1"/>
          </p:cNvSpPr>
          <p:nvPr>
            <p:ph type="sldNum" sz="quarter" idx="5"/>
          </p:nvPr>
        </p:nvSpPr>
        <p:spPr/>
        <p:txBody>
          <a:bodyPr/>
          <a:lstStyle/>
          <a:p>
            <a:fld id="{E8047BDB-B6AE-104F-B9FE-AF6A19EDBA35}" type="slidenum">
              <a:rPr lang="en-US" smtClean="0"/>
              <a:t>14</a:t>
            </a:fld>
            <a:endParaRPr lang="en-US"/>
          </a:p>
        </p:txBody>
      </p:sp>
    </p:spTree>
    <p:extLst>
      <p:ext uri="{BB962C8B-B14F-4D97-AF65-F5344CB8AC3E}">
        <p14:creationId xmlns:p14="http://schemas.microsoft.com/office/powerpoint/2010/main" val="375765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there are subspecialties within dermatology that focus on specific patient demographics and/or types of procedures/treatments.</a:t>
            </a:r>
          </a:p>
          <a:p>
            <a:pPr marL="171450" indent="-171450">
              <a:buFont typeface="Arial" panose="020B0604020202020204" pitchFamily="34" charset="0"/>
              <a:buChar char="•"/>
            </a:pPr>
            <a:r>
              <a:rPr lang="en-US" dirty="0"/>
              <a:t>Review the specialized branches of dermatology, pausing to elaborate on each branch with the following details:                                                                                                                                            </a:t>
            </a:r>
          </a:p>
          <a:p>
            <a:pPr marL="628650" lvl="1" indent="-171450">
              <a:buFont typeface="Arial" panose="020B0604020202020204" pitchFamily="34" charset="0"/>
              <a:buChar char="•"/>
            </a:pPr>
            <a:r>
              <a:rPr lang="en-US" dirty="0"/>
              <a:t>DERMATOPATHOLOGY: Dermatopathologists examine samples under a microscope; are called in when a dermatologist or primary care doctor wants to confirm an initial diagnosis </a:t>
            </a:r>
          </a:p>
          <a:p>
            <a:pPr marL="628650" lvl="1" indent="-171450">
              <a:buFont typeface="Arial" panose="020B0604020202020204" pitchFamily="34" charset="0"/>
              <a:buChar char="•"/>
            </a:pPr>
            <a:r>
              <a:rPr lang="en-US" dirty="0"/>
              <a:t>PEDIATRIC: All dermatologists treat children with skin conditions; specialists may be called upon in the case of severe disease, challenging birthmark, rare condition</a:t>
            </a:r>
          </a:p>
          <a:p>
            <a:pPr marL="628650" lvl="1" indent="-171450">
              <a:buFont typeface="Arial" panose="020B0604020202020204" pitchFamily="34" charset="0"/>
              <a:buChar char="•"/>
            </a:pPr>
            <a:r>
              <a:rPr lang="en-US" dirty="0"/>
              <a:t>MOHS SURGERY: Involves removing thin layers of skin one layer at a time and examining each layer until skin is cancer-free</a:t>
            </a:r>
          </a:p>
          <a:p>
            <a:pPr marL="628650" lvl="1" indent="-171450">
              <a:buFont typeface="Arial" panose="020B0604020202020204" pitchFamily="34" charset="0"/>
              <a:buChar char="•"/>
            </a:pPr>
            <a:r>
              <a:rPr lang="en-US" dirty="0"/>
              <a:t>COSMETIC: Common cosmetic procedures (not medically necessary) include chemical peels, laser surgery to diminish scars, hair transplants, and others</a:t>
            </a:r>
          </a:p>
        </p:txBody>
      </p:sp>
      <p:sp>
        <p:nvSpPr>
          <p:cNvPr id="4" name="Slide Number Placeholder 3"/>
          <p:cNvSpPr>
            <a:spLocks noGrp="1"/>
          </p:cNvSpPr>
          <p:nvPr>
            <p:ph type="sldNum" sz="quarter" idx="5"/>
          </p:nvPr>
        </p:nvSpPr>
        <p:spPr/>
        <p:txBody>
          <a:bodyPr/>
          <a:lstStyle/>
          <a:p>
            <a:fld id="{E8047BDB-B6AE-104F-B9FE-AF6A19EDBA35}" type="slidenum">
              <a:rPr lang="en-US" smtClean="0"/>
              <a:t>15</a:t>
            </a:fld>
            <a:endParaRPr lang="en-US"/>
          </a:p>
        </p:txBody>
      </p:sp>
    </p:spTree>
    <p:extLst>
      <p:ext uri="{BB962C8B-B14F-4D97-AF65-F5344CB8AC3E}">
        <p14:creationId xmlns:p14="http://schemas.microsoft.com/office/powerpoint/2010/main" val="63514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statements on the slide and ask students for their thoughts.</a:t>
            </a:r>
          </a:p>
        </p:txBody>
      </p:sp>
      <p:sp>
        <p:nvSpPr>
          <p:cNvPr id="4" name="Slide Number Placeholder 3"/>
          <p:cNvSpPr>
            <a:spLocks noGrp="1"/>
          </p:cNvSpPr>
          <p:nvPr>
            <p:ph type="sldNum" sz="quarter" idx="5"/>
          </p:nvPr>
        </p:nvSpPr>
        <p:spPr/>
        <p:txBody>
          <a:bodyPr/>
          <a:lstStyle/>
          <a:p>
            <a:fld id="{E8047BDB-B6AE-104F-B9FE-AF6A19EDBA35}" type="slidenum">
              <a:rPr lang="en-US" smtClean="0"/>
              <a:t>16</a:t>
            </a:fld>
            <a:endParaRPr lang="en-US"/>
          </a:p>
        </p:txBody>
      </p:sp>
    </p:spTree>
    <p:extLst>
      <p:ext uri="{BB962C8B-B14F-4D97-AF65-F5344CB8AC3E}">
        <p14:creationId xmlns:p14="http://schemas.microsoft.com/office/powerpoint/2010/main" val="1919014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0E6AA-BDF8-CB59-D493-73469F2F6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45B16-6044-F10A-4542-A3AC6F16E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76D5A-9322-5579-B7CA-7594DA89D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6ACB59-30FE-C761-CAD1-08B34483480E}"/>
              </a:ext>
            </a:extLst>
          </p:cNvPr>
          <p:cNvSpPr>
            <a:spLocks noGrp="1"/>
          </p:cNvSpPr>
          <p:nvPr>
            <p:ph type="sldNum" sz="quarter" idx="5"/>
          </p:nvPr>
        </p:nvSpPr>
        <p:spPr/>
        <p:txBody>
          <a:bodyPr/>
          <a:lstStyle/>
          <a:p>
            <a:fld id="{E8047BDB-B6AE-104F-B9FE-AF6A19EDBA35}" type="slidenum">
              <a:rPr lang="en-US" smtClean="0"/>
              <a:t>17</a:t>
            </a:fld>
            <a:endParaRPr lang="en-US"/>
          </a:p>
        </p:txBody>
      </p:sp>
    </p:spTree>
    <p:extLst>
      <p:ext uri="{BB962C8B-B14F-4D97-AF65-F5344CB8AC3E}">
        <p14:creationId xmlns:p14="http://schemas.microsoft.com/office/powerpoint/2010/main" val="59017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B29F0-25D0-9971-FB0C-BDC794E21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1359F-00CD-1D39-424D-C804C9A39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16197-7CA6-02F0-BF92-CDE1C3D229D6}"/>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8E3C9B7-2F71-9225-A04E-979447DC788C}"/>
              </a:ext>
            </a:extLst>
          </p:cNvPr>
          <p:cNvSpPr>
            <a:spLocks noGrp="1"/>
          </p:cNvSpPr>
          <p:nvPr>
            <p:ph type="sldNum" sz="quarter" idx="5"/>
          </p:nvPr>
        </p:nvSpPr>
        <p:spPr/>
        <p:txBody>
          <a:bodyPr/>
          <a:lstStyle/>
          <a:p>
            <a:fld id="{E8047BDB-B6AE-104F-B9FE-AF6A19EDBA35}" type="slidenum">
              <a:rPr lang="en-US" smtClean="0"/>
              <a:t>18</a:t>
            </a:fld>
            <a:endParaRPr lang="en-US"/>
          </a:p>
        </p:txBody>
      </p:sp>
    </p:spTree>
    <p:extLst>
      <p:ext uri="{BB962C8B-B14F-4D97-AF65-F5344CB8AC3E}">
        <p14:creationId xmlns:p14="http://schemas.microsoft.com/office/powerpoint/2010/main" val="336560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Define dermatology and point out that dermatologists treat more than 3,000 disorders and diseases, including </a:t>
            </a:r>
            <a:r>
              <a:rPr lang="en-US" dirty="0">
                <a:highlight>
                  <a:srgbClr val="FFFF00"/>
                </a:highlight>
              </a:rPr>
              <a:t>acne, athlete’s foot, dandruff, and more.</a:t>
            </a:r>
          </a:p>
          <a:p>
            <a:pPr marL="171450" indent="-171450">
              <a:buFont typeface="Arial" panose="020B0604020202020204" pitchFamily="34" charset="0"/>
              <a:buChar char="•"/>
            </a:pPr>
            <a:r>
              <a:rPr lang="en-US" dirty="0"/>
              <a:t>Emphasize that the functions of the skin are the same for all people, but there is diversity within skin tones and skin types that affect skincare and how conditions present themselves.</a:t>
            </a:r>
          </a:p>
          <a:p>
            <a:pPr marL="171450" indent="-171450">
              <a:buFont typeface="Arial" panose="020B0604020202020204" pitchFamily="34" charset="0"/>
              <a:buChar char="•"/>
            </a:pPr>
            <a:r>
              <a:rPr lang="en-US" dirty="0"/>
              <a:t>Dermatologists understand that a skin condition can have a serious impact on a person’s health and overall quality of life.</a:t>
            </a:r>
          </a:p>
        </p:txBody>
      </p:sp>
      <p:sp>
        <p:nvSpPr>
          <p:cNvPr id="4" name="Slide Number Placeholder 3"/>
          <p:cNvSpPr>
            <a:spLocks noGrp="1"/>
          </p:cNvSpPr>
          <p:nvPr>
            <p:ph type="sldNum" sz="quarter" idx="5"/>
          </p:nvPr>
        </p:nvSpPr>
        <p:spPr/>
        <p:txBody>
          <a:bodyPr/>
          <a:lstStyle/>
          <a:p>
            <a:fld id="{E8047BDB-B6AE-104F-B9FE-AF6A19EDBA35}" type="slidenum">
              <a:rPr lang="en-US" smtClean="0"/>
              <a:t>2</a:t>
            </a:fld>
            <a:endParaRPr lang="en-US"/>
          </a:p>
        </p:txBody>
      </p:sp>
    </p:spTree>
    <p:extLst>
      <p:ext uri="{BB962C8B-B14F-4D97-AF65-F5344CB8AC3E}">
        <p14:creationId xmlns:p14="http://schemas.microsoft.com/office/powerpoint/2010/main" val="122340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a:t>
            </a:r>
          </a:p>
          <a:p>
            <a:pPr marL="628650" lvl="1" indent="-171450">
              <a:buFont typeface="Arial" panose="020B0604020202020204" pitchFamily="34" charset="0"/>
              <a:buChar char="•"/>
            </a:pPr>
            <a:r>
              <a:rPr lang="en-US" dirty="0"/>
              <a:t>Skin is the largest organ of the human body.</a:t>
            </a:r>
          </a:p>
          <a:p>
            <a:pPr marL="628650" lvl="1" indent="-171450">
              <a:buFont typeface="Arial" panose="020B0604020202020204" pitchFamily="34" charset="0"/>
              <a:buChar char="•"/>
            </a:pPr>
            <a:r>
              <a:rPr lang="en-US" dirty="0"/>
              <a:t>Although people often think of skin in terms of the outermost layer, it is a multi-layered organ and performs many vital functions. </a:t>
            </a:r>
          </a:p>
          <a:p>
            <a:pPr marL="171450" indent="-171450">
              <a:buFont typeface="Arial" panose="020B0604020202020204" pitchFamily="34" charset="0"/>
              <a:buChar char="•"/>
            </a:pPr>
            <a:r>
              <a:rPr lang="en-US" dirty="0"/>
              <a:t>Point to and review the 3 main layers of the skin and their corresponding functions. </a:t>
            </a:r>
          </a:p>
          <a:p>
            <a:pPr marL="171450" indent="-171450">
              <a:buFont typeface="Arial" panose="020B0604020202020204" pitchFamily="34" charset="0"/>
              <a:buChar char="•"/>
            </a:pPr>
            <a:r>
              <a:rPr lang="en-US" dirty="0"/>
              <a:t>When reviewing epidermis, explain that more melanin = darker skin; less melanin = lighter skin </a:t>
            </a:r>
          </a:p>
          <a:p>
            <a:pPr marL="171450" indent="-171450">
              <a:buFont typeface="Arial" panose="020B0604020202020204" pitchFamily="34" charset="0"/>
              <a:buChar char="•"/>
            </a:pPr>
            <a:r>
              <a:rPr lang="en-US" dirty="0"/>
              <a:t>Emphasize that underlying health issues can show up on the skin in the epidermis. For example, issues with kidney, liver, and immune system.</a:t>
            </a:r>
          </a:p>
          <a:p>
            <a:pPr marL="171450" indent="-171450">
              <a:buFont typeface="Arial" panose="020B0604020202020204" pitchFamily="34" charset="0"/>
              <a:buChar char="•"/>
            </a:pPr>
            <a:r>
              <a:rPr lang="en-US" dirty="0"/>
              <a:t>Kidney and liver diseases can be indicated by discoloration of the skin (yellow or gray depending on cause). </a:t>
            </a:r>
          </a:p>
          <a:p>
            <a:pPr marL="171450" indent="-171450">
              <a:buFont typeface="Arial" panose="020B0604020202020204" pitchFamily="34" charset="0"/>
              <a:buChar char="•"/>
            </a:pPr>
            <a:r>
              <a:rPr lang="en-US" dirty="0"/>
              <a:t>Immune diseases can cause rashes, blisters, lesions, or other visible irritation depending on the type of disease. </a:t>
            </a:r>
          </a:p>
        </p:txBody>
      </p:sp>
      <p:sp>
        <p:nvSpPr>
          <p:cNvPr id="4" name="Slide Number Placeholder 3"/>
          <p:cNvSpPr>
            <a:spLocks noGrp="1"/>
          </p:cNvSpPr>
          <p:nvPr>
            <p:ph type="sldNum" sz="quarter" idx="5"/>
          </p:nvPr>
        </p:nvSpPr>
        <p:spPr/>
        <p:txBody>
          <a:bodyPr/>
          <a:lstStyle/>
          <a:p>
            <a:fld id="{E8047BDB-B6AE-104F-B9FE-AF6A19EDBA35}" type="slidenum">
              <a:rPr lang="en-US" smtClean="0"/>
              <a:t>3</a:t>
            </a:fld>
            <a:endParaRPr lang="en-US"/>
          </a:p>
        </p:txBody>
      </p:sp>
    </p:spTree>
    <p:extLst>
      <p:ext uri="{BB962C8B-B14F-4D97-AF65-F5344CB8AC3E}">
        <p14:creationId xmlns:p14="http://schemas.microsoft.com/office/powerpoint/2010/main" val="323028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out that there are different types of scales used to classify skin types.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Fitzpatrick Scale classifies skin based on its reaction to sun exposure.</a:t>
            </a:r>
          </a:p>
          <a:p>
            <a:pPr marL="171450" indent="-171450">
              <a:buFont typeface="Arial" panose="020B0604020202020204" pitchFamily="34" charset="0"/>
              <a:buChar char="•"/>
            </a:pPr>
            <a:r>
              <a:rPr lang="en-US" dirty="0"/>
              <a:t>Different amounts of melanin affect how dark or light skin color is. </a:t>
            </a:r>
          </a:p>
          <a:p>
            <a:pPr marL="171450" indent="-171450">
              <a:buFont typeface="Arial" panose="020B0604020202020204" pitchFamily="34" charset="0"/>
              <a:buChar char="•"/>
            </a:pPr>
            <a:r>
              <a:rPr lang="en-US" dirty="0"/>
              <a:t>Skin conditions present with varying frequency depending on the skin type of the patient. This example compares top common diagnoses in Black and White patients.  </a:t>
            </a:r>
          </a:p>
          <a:p>
            <a:pPr marL="171450" indent="-171450">
              <a:buFont typeface="Arial" panose="020B0604020202020204" pitchFamily="34" charset="0"/>
              <a:buChar char="•"/>
            </a:pPr>
            <a:r>
              <a:rPr lang="en-US" dirty="0"/>
              <a:t>TRANSITION: The next series of slides will focus on common skin conditions that dermatologists diagnose and treat.</a:t>
            </a:r>
          </a:p>
          <a:p>
            <a:br>
              <a:rPr lang="en-US" dirty="0"/>
            </a:br>
            <a:endParaRPr lang="en-US" dirty="0"/>
          </a:p>
        </p:txBody>
      </p:sp>
      <p:sp>
        <p:nvSpPr>
          <p:cNvPr id="4" name="Slide Number Placeholder 3"/>
          <p:cNvSpPr>
            <a:spLocks noGrp="1"/>
          </p:cNvSpPr>
          <p:nvPr>
            <p:ph type="sldNum" sz="quarter" idx="5"/>
          </p:nvPr>
        </p:nvSpPr>
        <p:spPr/>
        <p:txBody>
          <a:bodyPr/>
          <a:lstStyle/>
          <a:p>
            <a:fld id="{E8047BDB-B6AE-104F-B9FE-AF6A19EDBA35}" type="slidenum">
              <a:rPr lang="en-US" smtClean="0"/>
              <a:t>4</a:t>
            </a:fld>
            <a:endParaRPr lang="en-US"/>
          </a:p>
        </p:txBody>
      </p:sp>
    </p:spTree>
    <p:extLst>
      <p:ext uri="{BB962C8B-B14F-4D97-AF65-F5344CB8AC3E}">
        <p14:creationId xmlns:p14="http://schemas.microsoft.com/office/powerpoint/2010/main" val="106034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acne develops when pores become clogged with oil (sebum) and/or dead skin cells, causing breakouts.</a:t>
            </a:r>
          </a:p>
          <a:p>
            <a:pPr marL="171450" indent="-171450">
              <a:buFont typeface="Arial" panose="020B0604020202020204" pitchFamily="34" charset="0"/>
              <a:buChar char="•"/>
            </a:pPr>
            <a:r>
              <a:rPr lang="en-US" dirty="0"/>
              <a:t>Acne often develops in teenagers due to hormonal changes that lead to increased oil production, which can clog pores. </a:t>
            </a:r>
          </a:p>
          <a:p>
            <a:pPr marL="171450" indent="-171450">
              <a:buFont typeface="Arial" panose="020B0604020202020204" pitchFamily="34" charset="0"/>
              <a:buChar char="•"/>
            </a:pPr>
            <a:r>
              <a:rPr lang="en-US" sz="1200" dirty="0"/>
              <a:t>Whiteheads and blackheads are caused by pores clogged with oil and dead skin cells. </a:t>
            </a:r>
          </a:p>
          <a:p>
            <a:pPr marL="171450" indent="-171450">
              <a:buFont typeface="Arial" panose="020B0604020202020204" pitchFamily="34" charset="0"/>
              <a:buChar char="•"/>
            </a:pPr>
            <a:r>
              <a:rPr lang="en-US" sz="1200" dirty="0"/>
              <a:t>Pimples are caused by excess oil, dead skin cells, and bacteria being trapped in pores </a:t>
            </a:r>
            <a:r>
              <a:rPr lang="en-US" sz="1200" dirty="0">
                <a:sym typeface="Wingdings" pitchFamily="2" charset="2"/>
              </a:rPr>
              <a:t> mild to moderate inflammation, creates swelling, which is the pimple.</a:t>
            </a:r>
            <a:endParaRPr lang="en-US" sz="1200" dirty="0"/>
          </a:p>
          <a:p>
            <a:pPr marL="171450" indent="-171450">
              <a:buFont typeface="Arial" panose="020B0604020202020204" pitchFamily="34" charset="0"/>
              <a:buChar char="•"/>
            </a:pPr>
            <a:r>
              <a:rPr lang="en-US" sz="1200" dirty="0"/>
              <a:t>Nodules and cysts are caused by pores filled with excess oil, dead skin cells, and bacteria </a:t>
            </a:r>
            <a:r>
              <a:rPr lang="en-US" sz="1200" dirty="0">
                <a:sym typeface="Wingdings" pitchFamily="2" charset="2"/>
              </a:rPr>
              <a:t> inflammation that goes deep into skin. </a:t>
            </a:r>
          </a:p>
          <a:p>
            <a:pPr marL="171450" indent="-171450">
              <a:buFont typeface="Arial" panose="020B0604020202020204" pitchFamily="34" charset="0"/>
              <a:buChar char="•"/>
            </a:pPr>
            <a:r>
              <a:rPr lang="en-US" sz="1200" dirty="0">
                <a:sym typeface="Wingdings" pitchFamily="2" charset="2"/>
              </a:rPr>
              <a:t>NOTE: Hyperpigmentation associated with inflammatory response can be significant in patients of color. </a:t>
            </a:r>
          </a:p>
          <a:p>
            <a:pPr marL="171450" indent="-171450">
              <a:buFont typeface="Arial" panose="020B0604020202020204" pitchFamily="34" charset="0"/>
              <a:buChar char="•"/>
            </a:pPr>
            <a:r>
              <a:rPr lang="en-US" sz="1200" dirty="0">
                <a:sym typeface="Wingdings" pitchFamily="2" charset="2"/>
              </a:rPr>
              <a:t>TREATMENT </a:t>
            </a:r>
          </a:p>
          <a:p>
            <a:pPr marL="171450" indent="-171450">
              <a:buFont typeface="Arial" panose="020B0604020202020204" pitchFamily="34" charset="0"/>
              <a:buChar char="•"/>
            </a:pPr>
            <a:r>
              <a:rPr lang="en-US" sz="1200" dirty="0">
                <a:sym typeface="Wingdings" pitchFamily="2" charset="2"/>
              </a:rPr>
              <a:t>Most mild to moderate cases of acne are treated with topical medications (applied directly to skin) </a:t>
            </a:r>
          </a:p>
          <a:p>
            <a:pPr marL="171450" indent="-171450">
              <a:buFont typeface="Arial" panose="020B0604020202020204" pitchFamily="34" charset="0"/>
              <a:buChar char="•"/>
            </a:pPr>
            <a:r>
              <a:rPr lang="en-US" sz="1200" dirty="0">
                <a:sym typeface="Wingdings" pitchFamily="2" charset="2"/>
              </a:rPr>
              <a:t>More severe cases may require laser or light therapy or corticosteroid injections to relieve pain and reduce size of breakout</a:t>
            </a:r>
          </a:p>
          <a:p>
            <a:endParaRPr lang="en-US" sz="120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dirty="0">
                <a:effectLst/>
                <a:latin typeface="Arial" panose="020B0604020202020204" pitchFamily="34" charset="0"/>
                <a:hlinkClick r:id="rId3"/>
              </a:rPr>
              <a:t>6 at-home acne tips from dermatologists</a:t>
            </a:r>
            <a:r>
              <a:rPr lang="en-US" sz="1200" dirty="0"/>
              <a:t> [Presenter can show this site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sym typeface="Wingdings" pitchFamily="2" charset="2"/>
            </a:endParaRPr>
          </a:p>
        </p:txBody>
      </p:sp>
      <p:sp>
        <p:nvSpPr>
          <p:cNvPr id="4" name="Slide Number Placeholder 3"/>
          <p:cNvSpPr>
            <a:spLocks noGrp="1"/>
          </p:cNvSpPr>
          <p:nvPr>
            <p:ph type="sldNum" sz="quarter" idx="5"/>
          </p:nvPr>
        </p:nvSpPr>
        <p:spPr/>
        <p:txBody>
          <a:bodyPr/>
          <a:lstStyle/>
          <a:p>
            <a:fld id="{E8047BDB-B6AE-104F-B9FE-AF6A19EDBA35}" type="slidenum">
              <a:rPr lang="en-US" smtClean="0"/>
              <a:t>5</a:t>
            </a:fld>
            <a:endParaRPr lang="en-US"/>
          </a:p>
        </p:txBody>
      </p:sp>
    </p:spTree>
    <p:extLst>
      <p:ext uri="{BB962C8B-B14F-4D97-AF65-F5344CB8AC3E}">
        <p14:creationId xmlns:p14="http://schemas.microsoft.com/office/powerpoint/2010/main" val="364999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eczema refers to a group of inflammatory conditions that causes dry, itchy, and inflamed skin.</a:t>
            </a:r>
          </a:p>
          <a:p>
            <a:pPr marL="171450" indent="-171450">
              <a:buFont typeface="Arial" panose="020B0604020202020204" pitchFamily="34" charset="0"/>
              <a:buChar char="•"/>
            </a:pPr>
            <a:r>
              <a:rPr lang="en-US" dirty="0"/>
              <a:t>Cause: the immune system has a reaction to an allergen (i.e., pollen, dander) </a:t>
            </a:r>
          </a:p>
          <a:p>
            <a:pPr marL="171450" indent="-171450">
              <a:buFont typeface="Arial" panose="020B0604020202020204" pitchFamily="34" charset="0"/>
              <a:buChar char="•"/>
            </a:pPr>
            <a:r>
              <a:rPr lang="en-US" dirty="0"/>
              <a:t>Eczema can be caused by genetics (runs in families) and environmental influence. Flare-ups can come and go for years.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1" u="sng" dirty="0"/>
          </a:p>
          <a:p>
            <a:pPr marL="171450" indent="-171450">
              <a:buFont typeface="Arial" panose="020B0604020202020204" pitchFamily="34" charset="0"/>
              <a:buChar char="•"/>
            </a:pPr>
            <a:endParaRPr lang="en-US" b="1" u="sng" dirty="0"/>
          </a:p>
        </p:txBody>
      </p:sp>
      <p:sp>
        <p:nvSpPr>
          <p:cNvPr id="4" name="Slide Number Placeholder 3"/>
          <p:cNvSpPr>
            <a:spLocks noGrp="1"/>
          </p:cNvSpPr>
          <p:nvPr>
            <p:ph type="sldNum" sz="quarter" idx="5"/>
          </p:nvPr>
        </p:nvSpPr>
        <p:spPr/>
        <p:txBody>
          <a:bodyPr/>
          <a:lstStyle/>
          <a:p>
            <a:fld id="{E8047BDB-B6AE-104F-B9FE-AF6A19EDBA35}" type="slidenum">
              <a:rPr lang="en-US" smtClean="0"/>
              <a:t>6</a:t>
            </a:fld>
            <a:endParaRPr lang="en-US"/>
          </a:p>
        </p:txBody>
      </p:sp>
    </p:spTree>
    <p:extLst>
      <p:ext uri="{BB962C8B-B14F-4D97-AF65-F5344CB8AC3E}">
        <p14:creationId xmlns:p14="http://schemas.microsoft.com/office/powerpoint/2010/main" val="130099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Explain that seborrheic dermatitis is a </a:t>
            </a:r>
            <a:r>
              <a:rPr lang="en-US" sz="1200" dirty="0"/>
              <a:t>common inflammatory response to natural oil produced on the scalp and other oily regions.</a:t>
            </a:r>
          </a:p>
          <a:p>
            <a:pPr marL="171450" indent="-171450">
              <a:buFont typeface="Arial" panose="020B0604020202020204" pitchFamily="34" charset="0"/>
              <a:buChar char="•"/>
            </a:pPr>
            <a:r>
              <a:rPr lang="en-US" dirty="0"/>
              <a:t>When a baby has seborrheic dermatitis, it usually appears on the scalp and is called cradle cap.</a:t>
            </a:r>
          </a:p>
          <a:p>
            <a:pPr marL="171450" indent="-171450">
              <a:buFont typeface="Arial" panose="020B0604020202020204" pitchFamily="34" charset="0"/>
              <a:buChar char="•"/>
            </a:pPr>
            <a:r>
              <a:rPr lang="en-US" dirty="0"/>
              <a:t>In the U.S., Black people are most likely to develop this condition.</a:t>
            </a:r>
          </a:p>
          <a:p>
            <a:pPr marL="171450" indent="-171450">
              <a:buFont typeface="Arial" panose="020B0604020202020204" pitchFamily="34" charset="0"/>
              <a:buChar char="•"/>
            </a:pPr>
            <a:r>
              <a:rPr lang="en-US" dirty="0"/>
              <a:t>Lighter skin tones tend to exhibit a red, raised rash (top). On darker skin tones, the rash looks lighter than the surrounding skin (bottom).</a:t>
            </a:r>
          </a:p>
          <a:p>
            <a:pPr marL="171450" indent="-171450">
              <a:buFont typeface="Arial" panose="020B0604020202020204" pitchFamily="34" charset="0"/>
              <a:buChar char="•"/>
            </a:pPr>
            <a:r>
              <a:rPr lang="en-US" dirty="0"/>
              <a:t>In darker skin tones, seborrheic dermatitis can also cause dark spots and patches on the skin.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1" u="sng" dirty="0"/>
          </a:p>
        </p:txBody>
      </p:sp>
      <p:sp>
        <p:nvSpPr>
          <p:cNvPr id="4" name="Slide Number Placeholder 3"/>
          <p:cNvSpPr>
            <a:spLocks noGrp="1"/>
          </p:cNvSpPr>
          <p:nvPr>
            <p:ph type="sldNum" sz="quarter" idx="5"/>
          </p:nvPr>
        </p:nvSpPr>
        <p:spPr/>
        <p:txBody>
          <a:bodyPr/>
          <a:lstStyle/>
          <a:p>
            <a:fld id="{E8047BDB-B6AE-104F-B9FE-AF6A19EDBA35}" type="slidenum">
              <a:rPr lang="en-US" smtClean="0"/>
              <a:t>7</a:t>
            </a:fld>
            <a:endParaRPr lang="en-US"/>
          </a:p>
        </p:txBody>
      </p:sp>
    </p:spTree>
    <p:extLst>
      <p:ext uri="{BB962C8B-B14F-4D97-AF65-F5344CB8AC3E}">
        <p14:creationId xmlns:p14="http://schemas.microsoft.com/office/powerpoint/2010/main" val="408346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rosacea is a chronic condition. There is no cure, but there are ways to control it. </a:t>
            </a:r>
          </a:p>
          <a:p>
            <a:pPr marL="171450" indent="-171450">
              <a:buFont typeface="Arial" panose="020B0604020202020204" pitchFamily="34" charset="0"/>
              <a:buChar char="•"/>
            </a:pPr>
            <a:r>
              <a:rPr lang="en-US" dirty="0"/>
              <a:t>Rosacea is underdiagnosed in skin of color. </a:t>
            </a:r>
          </a:p>
          <a:p>
            <a:pPr marL="171450" indent="-171450">
              <a:buFont typeface="Arial" panose="020B0604020202020204" pitchFamily="34" charset="0"/>
              <a:buChar char="•"/>
            </a:pPr>
            <a:r>
              <a:rPr lang="en-US" dirty="0"/>
              <a:t>Emphasize that when people with darker skin tones develop rosacea, early symptoms (flushing) can be overlooked or mistaken for another condition. </a:t>
            </a:r>
          </a:p>
          <a:p>
            <a:pPr marL="171450" indent="-171450">
              <a:buFont typeface="Arial" panose="020B0604020202020204" pitchFamily="34" charset="0"/>
              <a:buChar char="•"/>
            </a:pPr>
            <a:r>
              <a:rPr lang="en-US" dirty="0"/>
              <a:t>Triggers can include eating spicy food, direct contact with cold wind, and becoming overheated.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047BDB-B6AE-104F-B9FE-AF6A19EDBA35}" type="slidenum">
              <a:rPr lang="en-US" smtClean="0"/>
              <a:t>8</a:t>
            </a:fld>
            <a:endParaRPr lang="en-US"/>
          </a:p>
        </p:txBody>
      </p:sp>
    </p:spTree>
    <p:extLst>
      <p:ext uri="{BB962C8B-B14F-4D97-AF65-F5344CB8AC3E}">
        <p14:creationId xmlns:p14="http://schemas.microsoft.com/office/powerpoint/2010/main" val="266720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alopecia is an autoimmune disease that causes hair loss. There are many different types. It can also cause hair loss on eyebrows and/or eyelashes. </a:t>
            </a:r>
          </a:p>
          <a:p>
            <a:pPr marL="171450" indent="-171450">
              <a:buFont typeface="Arial" panose="020B0604020202020204" pitchFamily="34" charset="0"/>
              <a:buChar char="•"/>
            </a:pPr>
            <a:r>
              <a:rPr lang="en-US" dirty="0"/>
              <a:t>Early diagnosis is key! </a:t>
            </a:r>
          </a:p>
          <a:p>
            <a:pPr marL="171450" indent="-171450">
              <a:buFont typeface="Arial" panose="020B0604020202020204" pitchFamily="34" charset="0"/>
              <a:buChar char="•"/>
            </a:pPr>
            <a:r>
              <a:rPr lang="en-US" b="0" dirty="0"/>
              <a:t>Traction alopecia is caused by repetitive and excess tension on edges of hair (tight pulling due to ponytails, braids, weaves,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Underrecognized culprits: sleeping bonnets/scarves, wig caps, rubber bands</a:t>
            </a:r>
          </a:p>
          <a:p>
            <a:pPr marL="137160" lvl="0" indent="-190500" algn="l" rtl="0">
              <a:lnSpc>
                <a:spcPct val="90000"/>
              </a:lnSpc>
              <a:spcBef>
                <a:spcPts val="2100"/>
              </a:spcBef>
              <a:spcAft>
                <a:spcPts val="0"/>
              </a:spcAft>
              <a:buSzPts val="3000"/>
              <a:buFont typeface="Noto Sans Symbols"/>
              <a:buChar char="▪"/>
            </a:pPr>
            <a:r>
              <a:rPr lang="en-US" b="0" dirty="0"/>
              <a:t>Initially reversible, but over time can cause scarring    </a:t>
            </a:r>
          </a:p>
          <a:p>
            <a:pPr marL="137160" lvl="0" indent="-190500" algn="l" rtl="0">
              <a:lnSpc>
                <a:spcPct val="90000"/>
              </a:lnSpc>
              <a:spcBef>
                <a:spcPts val="2100"/>
              </a:spcBef>
              <a:spcAft>
                <a:spcPts val="0"/>
              </a:spcAft>
              <a:buSzPts val="3000"/>
              <a:buFont typeface="Noto Sans Symbols"/>
              <a:buChar char="▪"/>
            </a:pPr>
            <a:r>
              <a:rPr lang="en-US" b="0" dirty="0"/>
              <a:t>This condition may also be an early sign of folliculitis (when a hair follicle becomes inflamed or infected).    </a:t>
            </a:r>
          </a:p>
          <a:p>
            <a:pPr marL="137160" lvl="0" indent="-190500" algn="l" rtl="0">
              <a:lnSpc>
                <a:spcPct val="90000"/>
              </a:lnSpc>
              <a:spcBef>
                <a:spcPts val="2100"/>
              </a:spcBef>
              <a:spcAft>
                <a:spcPts val="0"/>
              </a:spcAft>
              <a:buSzPts val="3000"/>
              <a:buFont typeface="Noto Sans Symbols"/>
              <a:buChar char="▪"/>
            </a:pPr>
            <a:r>
              <a:rPr lang="en-US" b="0" dirty="0"/>
              <a:t>Higher risk: hair that is relaxed in combination with tighter hair styles   </a:t>
            </a:r>
          </a:p>
          <a:p>
            <a:pPr marL="137160" lvl="0" indent="-190500" algn="l" rtl="0">
              <a:lnSpc>
                <a:spcPct val="90000"/>
              </a:lnSpc>
              <a:spcBef>
                <a:spcPts val="2100"/>
              </a:spcBef>
              <a:spcAft>
                <a:spcPts val="0"/>
              </a:spcAft>
              <a:buSzPts val="3000"/>
              <a:buFont typeface="Noto Sans Symbols"/>
              <a:buChar char="▪"/>
            </a:pPr>
            <a:endParaRPr lang="en-US" b="0" dirty="0"/>
          </a:p>
          <a:p>
            <a:pPr marL="137160" lvl="0" indent="-190500" algn="l" rtl="0">
              <a:lnSpc>
                <a:spcPct val="90000"/>
              </a:lnSpc>
              <a:spcBef>
                <a:spcPts val="2100"/>
              </a:spcBef>
              <a:spcAft>
                <a:spcPts val="0"/>
              </a:spcAft>
              <a:buSzPts val="3000"/>
              <a:buFont typeface="Noto Sans Symbols"/>
              <a:buChar char="▪"/>
            </a:pPr>
            <a:endParaRPr lang="en-US" b="0" dirty="0"/>
          </a:p>
          <a:p>
            <a:endParaRPr lang="en-US" dirty="0"/>
          </a:p>
        </p:txBody>
      </p:sp>
      <p:sp>
        <p:nvSpPr>
          <p:cNvPr id="4" name="Slide Number Placeholder 3"/>
          <p:cNvSpPr>
            <a:spLocks noGrp="1"/>
          </p:cNvSpPr>
          <p:nvPr>
            <p:ph type="sldNum" sz="quarter" idx="5"/>
          </p:nvPr>
        </p:nvSpPr>
        <p:spPr/>
        <p:txBody>
          <a:bodyPr/>
          <a:lstStyle/>
          <a:p>
            <a:fld id="{E8047BDB-B6AE-104F-B9FE-AF6A19EDBA35}" type="slidenum">
              <a:rPr lang="en-US" smtClean="0"/>
              <a:t>9</a:t>
            </a:fld>
            <a:endParaRPr lang="en-US"/>
          </a:p>
        </p:txBody>
      </p:sp>
    </p:spTree>
    <p:extLst>
      <p:ext uri="{BB962C8B-B14F-4D97-AF65-F5344CB8AC3E}">
        <p14:creationId xmlns:p14="http://schemas.microsoft.com/office/powerpoint/2010/main" val="15408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1619696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1876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791110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12B56-B340-1FDD-2628-623D32BF0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2852D-1367-296F-CA85-AA68D9DA156D}"/>
              </a:ext>
            </a:extLst>
          </p:cNvPr>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a:extLst>
              <a:ext uri="{FF2B5EF4-FFF2-40B4-BE49-F238E27FC236}">
                <a16:creationId xmlns:a16="http://schemas.microsoft.com/office/drawing/2014/main" id="{F75C2044-841C-1D2F-154C-67EE18825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1A2B0-E65E-3374-B5E2-896418AB1D04}"/>
              </a:ext>
            </a:extLst>
          </p:cNvPr>
          <p:cNvSpPr>
            <a:spLocks noGrp="1"/>
          </p:cNvSpPr>
          <p:nvPr>
            <p:ph type="sldNum" sz="quarter" idx="12"/>
          </p:nvPr>
        </p:nvSpPr>
        <p:spPr/>
        <p:txBody>
          <a:bodyPr/>
          <a:lstStyle/>
          <a:p>
            <a:fld id="{925054F4-01D7-304A-831E-142CBA7600A8}" type="slidenum">
              <a:rPr lang="en-US" smtClean="0"/>
              <a:t>‹#›</a:t>
            </a:fld>
            <a:endParaRPr lang="en-US"/>
          </a:p>
        </p:txBody>
      </p:sp>
      <p:sp>
        <p:nvSpPr>
          <p:cNvPr id="7" name="Title 6">
            <a:extLst>
              <a:ext uri="{FF2B5EF4-FFF2-40B4-BE49-F238E27FC236}">
                <a16:creationId xmlns:a16="http://schemas.microsoft.com/office/drawing/2014/main" id="{F99B5461-7AD2-3407-2199-D4E5AAEA14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207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91099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4A06DF-FFE2-9A4C-843A-E9E61649868D}"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368841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4A06DF-FFE2-9A4C-843A-E9E61649868D}"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224529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4A06DF-FFE2-9A4C-843A-E9E61649868D}"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273883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4A06DF-FFE2-9A4C-843A-E9E61649868D}"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15079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A06DF-FFE2-9A4C-843A-E9E61649868D}"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227600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A06DF-FFE2-9A4C-843A-E9E61649868D}"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265648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A06DF-FFE2-9A4C-843A-E9E61649868D}"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054F4-01D7-304A-831E-142CBA7600A8}" type="slidenum">
              <a:rPr lang="en-US" smtClean="0"/>
              <a:t>‹#›</a:t>
            </a:fld>
            <a:endParaRPr lang="en-US"/>
          </a:p>
        </p:txBody>
      </p:sp>
    </p:spTree>
    <p:extLst>
      <p:ext uri="{BB962C8B-B14F-4D97-AF65-F5344CB8AC3E}">
        <p14:creationId xmlns:p14="http://schemas.microsoft.com/office/powerpoint/2010/main" val="355648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A06DF-FFE2-9A4C-843A-E9E61649868D}" type="datetimeFigureOut">
              <a:rPr lang="en-US" smtClean="0"/>
              <a:t>2/12/2025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054F4-01D7-304A-831E-142CBA7600A8}" type="slidenum">
              <a:rPr lang="en-US" smtClean="0"/>
              <a:t>‹#›</a:t>
            </a:fld>
            <a:endParaRPr lang="en-US"/>
          </a:p>
        </p:txBody>
      </p:sp>
    </p:spTree>
    <p:extLst>
      <p:ext uri="{BB962C8B-B14F-4D97-AF65-F5344CB8AC3E}">
        <p14:creationId xmlns:p14="http://schemas.microsoft.com/office/powerpoint/2010/main" val="352213120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6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jpeg"/><Relationship Id="rId4" Type="http://schemas.openxmlformats.org/officeDocument/2006/relationships/hyperlink" Target="https://youtu.be/qkbWq7V3qI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youtube.com/watch?v=UnCUcFJJDS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4.tiff"/><Relationship Id="rId4" Type="http://schemas.openxmlformats.org/officeDocument/2006/relationships/diagramLayout" Target="../diagrams/layout1.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8.png"/><Relationship Id="rId7"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dermnetnz.org/topics/skin-phototy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pic>
        <p:nvPicPr>
          <p:cNvPr id="68" name="Picture 67" descr="A person in a white coat reading a book&#10;&#10;Description automatically generated">
            <a:extLst>
              <a:ext uri="{FF2B5EF4-FFF2-40B4-BE49-F238E27FC236}">
                <a16:creationId xmlns:a16="http://schemas.microsoft.com/office/drawing/2014/main" id="{2CFFCAE7-A241-DDB8-9AFB-E0683AE36A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25"/>
          <a:stretch/>
        </p:blipFill>
        <p:spPr>
          <a:xfrm>
            <a:off x="0" y="38271"/>
            <a:ext cx="12192000" cy="6858000"/>
          </a:xfrm>
          <a:prstGeom prst="rect">
            <a:avLst/>
          </a:prstGeom>
        </p:spPr>
      </p:pic>
      <p:sp>
        <p:nvSpPr>
          <p:cNvPr id="69" name="Title 1">
            <a:extLst>
              <a:ext uri="{FF2B5EF4-FFF2-40B4-BE49-F238E27FC236}">
                <a16:creationId xmlns:a16="http://schemas.microsoft.com/office/drawing/2014/main" id="{A556DB54-CA93-79E9-0568-7F32E47A7126}"/>
              </a:ext>
            </a:extLst>
          </p:cNvPr>
          <p:cNvSpPr>
            <a:spLocks noGrp="1"/>
          </p:cNvSpPr>
          <p:nvPr>
            <p:ph type="ctrTitle"/>
          </p:nvPr>
        </p:nvSpPr>
        <p:spPr>
          <a:xfrm>
            <a:off x="3378820" y="2575569"/>
            <a:ext cx="8261982" cy="891702"/>
          </a:xfrm>
        </p:spPr>
        <p:txBody>
          <a:bodyPr>
            <a:normAutofit/>
          </a:bodyPr>
          <a:lstStyle/>
          <a:p>
            <a:pPr algn="r"/>
            <a:r>
              <a:rPr lang="en-US" sz="4400" dirty="0">
                <a:latin typeface="Arial" panose="020B0604020202020204" pitchFamily="34" charset="0"/>
                <a:ea typeface="Verdana" panose="020B0604030504040204" pitchFamily="34" charset="0"/>
                <a:cs typeface="Arial" panose="020B0604020202020204" pitchFamily="34" charset="0"/>
              </a:rPr>
              <a:t>Career Spotlight: Dermatology</a:t>
            </a:r>
          </a:p>
        </p:txBody>
      </p:sp>
      <p:sp>
        <p:nvSpPr>
          <p:cNvPr id="70" name="TextBox 69">
            <a:extLst>
              <a:ext uri="{FF2B5EF4-FFF2-40B4-BE49-F238E27FC236}">
                <a16:creationId xmlns:a16="http://schemas.microsoft.com/office/drawing/2014/main" id="{F9AA8BA4-17AB-610F-811F-BF3FBB0EFAB3}"/>
              </a:ext>
            </a:extLst>
          </p:cNvPr>
          <p:cNvSpPr txBox="1"/>
          <p:nvPr/>
        </p:nvSpPr>
        <p:spPr>
          <a:xfrm>
            <a:off x="10977713" y="5880007"/>
            <a:ext cx="3655303" cy="307777"/>
          </a:xfrm>
          <a:prstGeom prst="rect">
            <a:avLst/>
          </a:prstGeom>
          <a:noFill/>
        </p:spPr>
        <p:txBody>
          <a:bodyPr wrap="square">
            <a:spAutoFit/>
          </a:bodyPr>
          <a:lstStyle/>
          <a:p>
            <a:r>
              <a:rPr lang="en-US" sz="700" dirty="0">
                <a:latin typeface="Arial" panose="020B0604020202020204" pitchFamily="34" charset="0"/>
                <a:cs typeface="Arial" panose="020B0604020202020204" pitchFamily="34" charset="0"/>
              </a:rPr>
              <a:t>© 2024 YMI, Inc.</a:t>
            </a:r>
          </a:p>
          <a:p>
            <a:pPr algn="l"/>
            <a:endParaRPr lang="en-US" sz="700" dirty="0"/>
          </a:p>
        </p:txBody>
      </p:sp>
      <p:pic>
        <p:nvPicPr>
          <p:cNvPr id="71" name="Picture 70" descr="A logo with a black background&#10;&#10;Description automatically generated">
            <a:extLst>
              <a:ext uri="{FF2B5EF4-FFF2-40B4-BE49-F238E27FC236}">
                <a16:creationId xmlns:a16="http://schemas.microsoft.com/office/drawing/2014/main" id="{2140AFBA-ED8A-AC3E-C9A4-CBF026D89C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6551" y="4765726"/>
            <a:ext cx="1401246" cy="1401246"/>
          </a:xfrm>
          <a:prstGeom prst="rect">
            <a:avLst/>
          </a:prstGeom>
        </p:spPr>
      </p:pic>
      <p:sp>
        <p:nvSpPr>
          <p:cNvPr id="72" name="TextBox 71">
            <a:extLst>
              <a:ext uri="{FF2B5EF4-FFF2-40B4-BE49-F238E27FC236}">
                <a16:creationId xmlns:a16="http://schemas.microsoft.com/office/drawing/2014/main" id="{8BF92E6F-99BF-6A5C-4CEB-9F74A5F18204}"/>
              </a:ext>
            </a:extLst>
          </p:cNvPr>
          <p:cNvSpPr txBox="1"/>
          <p:nvPr/>
        </p:nvSpPr>
        <p:spPr>
          <a:xfrm>
            <a:off x="4787746" y="6376812"/>
            <a:ext cx="7311118" cy="430887"/>
          </a:xfrm>
          <a:prstGeom prst="rect">
            <a:avLst/>
          </a:prstGeom>
          <a:noFill/>
        </p:spPr>
        <p:txBody>
          <a:bodyPr wrap="square">
            <a:spAutoFit/>
          </a:bodyPr>
          <a:lstStyle/>
          <a:p>
            <a:r>
              <a:rPr lang="en-US" sz="1100" dirty="0">
                <a:solidFill>
                  <a:srgbClr val="3F3F3F"/>
                </a:solidFill>
                <a:effectLst/>
                <a:latin typeface="Arial" panose="020B0604020202020204" pitchFamily="34" charset="0"/>
                <a:cs typeface="Arial" panose="020B0604020202020204" pitchFamily="34" charset="0"/>
              </a:rPr>
              <a:t>This program, brought to you by Young Minds Inspired, is part of Pathways: Inclusivity in Dermatology. </a:t>
            </a:r>
            <a:r>
              <a:rPr lang="en-US" sz="1100" dirty="0">
                <a:effectLst/>
                <a:latin typeface="Arial" panose="020B0604020202020204" pitchFamily="34" charset="0"/>
                <a:ea typeface="Times New Roman" panose="02020603050405020304" pitchFamily="18" charset="0"/>
              </a:rPr>
              <a:t>Thank you to the Skin of Color Society for contributing images to this program.</a:t>
            </a:r>
            <a:endParaRPr lang="en-US" sz="1100" dirty="0">
              <a:solidFill>
                <a:srgbClr val="3F3F3F"/>
              </a:solidFill>
              <a:effectLst/>
              <a:latin typeface="Arial" panose="020B0604020202020204" pitchFamily="34" charset="0"/>
              <a:cs typeface="Arial" panose="020B0604020202020204" pitchFamily="34" charset="0"/>
            </a:endParaRPr>
          </a:p>
        </p:txBody>
      </p:sp>
      <p:pic>
        <p:nvPicPr>
          <p:cNvPr id="73" name="Picture 72" descr="A black background with blue and white text&#10;&#10;Description automatically generated">
            <a:extLst>
              <a:ext uri="{FF2B5EF4-FFF2-40B4-BE49-F238E27FC236}">
                <a16:creationId xmlns:a16="http://schemas.microsoft.com/office/drawing/2014/main" id="{958194EB-FB2C-014A-AA0C-845904CA6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6131" y="4072506"/>
            <a:ext cx="2728976" cy="2006913"/>
          </a:xfrm>
          <a:prstGeom prst="rect">
            <a:avLst/>
          </a:prstGeom>
        </p:spPr>
      </p:pic>
      <p:pic>
        <p:nvPicPr>
          <p:cNvPr id="74" name="Picture 73" descr="A blue and white text on a black background&#10;&#10;Description automatically generated">
            <a:extLst>
              <a:ext uri="{FF2B5EF4-FFF2-40B4-BE49-F238E27FC236}">
                <a16:creationId xmlns:a16="http://schemas.microsoft.com/office/drawing/2014/main" id="{5A05974D-190E-3D9E-40FA-7AAC81DF56C9}"/>
              </a:ext>
            </a:extLst>
          </p:cNvPr>
          <p:cNvPicPr>
            <a:picLocks noChangeAspect="1"/>
          </p:cNvPicPr>
          <p:nvPr/>
        </p:nvPicPr>
        <p:blipFill>
          <a:blip r:embed="rId6"/>
          <a:stretch>
            <a:fillRect/>
          </a:stretch>
        </p:blipFill>
        <p:spPr>
          <a:xfrm>
            <a:off x="3626929" y="169044"/>
            <a:ext cx="8314698" cy="2818841"/>
          </a:xfrm>
          <a:prstGeom prst="rect">
            <a:avLst/>
          </a:prstGeom>
        </p:spPr>
      </p:pic>
      <p:pic>
        <p:nvPicPr>
          <p:cNvPr id="75" name="Picture 74" descr="A colorful dots on a black background&#10;&#10;Description automatically generated">
            <a:extLst>
              <a:ext uri="{FF2B5EF4-FFF2-40B4-BE49-F238E27FC236}">
                <a16:creationId xmlns:a16="http://schemas.microsoft.com/office/drawing/2014/main" id="{5656E87B-872A-5065-18A2-D7042336AD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9965" y="4509249"/>
            <a:ext cx="3217189" cy="2006913"/>
          </a:xfrm>
          <a:prstGeom prst="rect">
            <a:avLst/>
          </a:prstGeom>
        </p:spPr>
      </p:pic>
      <p:pic>
        <p:nvPicPr>
          <p:cNvPr id="76" name="Picture 75" descr="A logo with a lightning bolt&#10;&#10;Description automatically generated">
            <a:extLst>
              <a:ext uri="{FF2B5EF4-FFF2-40B4-BE49-F238E27FC236}">
                <a16:creationId xmlns:a16="http://schemas.microsoft.com/office/drawing/2014/main" id="{324BC82A-1D4F-BEAE-9D5B-F7E8DC144C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0015" y="5425215"/>
            <a:ext cx="718343" cy="508826"/>
          </a:xfrm>
          <a:prstGeom prst="rect">
            <a:avLst/>
          </a:prstGeom>
        </p:spPr>
      </p:pic>
    </p:spTree>
    <p:extLst>
      <p:ext uri="{BB962C8B-B14F-4D97-AF65-F5344CB8AC3E}">
        <p14:creationId xmlns:p14="http://schemas.microsoft.com/office/powerpoint/2010/main" val="218625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30975A34-E128-B6F4-60DD-B6CE1B076A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61"/>
            <a:ext cx="12192000" cy="6854139"/>
          </a:xfrm>
          <a:prstGeom prst="rect">
            <a:avLst/>
          </a:prstGeom>
        </p:spPr>
      </p:pic>
      <p:sp>
        <p:nvSpPr>
          <p:cNvPr id="10" name="Title 1">
            <a:extLst>
              <a:ext uri="{FF2B5EF4-FFF2-40B4-BE49-F238E27FC236}">
                <a16:creationId xmlns:a16="http://schemas.microsoft.com/office/drawing/2014/main" id="{45EC8825-CCA4-AA06-98D9-1CAA34F07925}"/>
              </a:ext>
            </a:extLst>
          </p:cNvPr>
          <p:cNvSpPr>
            <a:spLocks noGrp="1"/>
          </p:cNvSpPr>
          <p:nvPr>
            <p:ph type="title"/>
          </p:nvPr>
        </p:nvSpPr>
        <p:spPr>
          <a:xfrm>
            <a:off x="4619807" y="790280"/>
            <a:ext cx="6806632" cy="1091436"/>
          </a:xfrm>
        </p:spPr>
        <p:txBody>
          <a:bodyPr anchor="b">
            <a:noAutofit/>
          </a:bodyPr>
          <a:lstStyle/>
          <a:p>
            <a:r>
              <a:rPr lang="en-US" sz="4000" dirty="0">
                <a:latin typeface="Arial" panose="020B0604020202020204" pitchFamily="34" charset="0"/>
                <a:cs typeface="Arial" panose="020B0604020202020204" pitchFamily="34" charset="0"/>
              </a:rPr>
              <a:t>Dermatosis </a:t>
            </a:r>
            <a:r>
              <a:rPr lang="en-US" sz="4000" dirty="0" err="1">
                <a:latin typeface="Arial" panose="020B0604020202020204" pitchFamily="34" charset="0"/>
                <a:cs typeface="Arial" panose="020B0604020202020204" pitchFamily="34" charset="0"/>
              </a:rPr>
              <a:t>papulosa</a:t>
            </a:r>
            <a:r>
              <a:rPr lang="en-US" sz="4000" dirty="0">
                <a:latin typeface="Arial" panose="020B0604020202020204" pitchFamily="34" charset="0"/>
                <a:cs typeface="Arial" panose="020B0604020202020204" pitchFamily="34" charset="0"/>
              </a:rPr>
              <a:t> nigra (DPN) </a:t>
            </a:r>
          </a:p>
        </p:txBody>
      </p:sp>
      <p:sp>
        <p:nvSpPr>
          <p:cNvPr id="11" name="Content Placeholder 2053">
            <a:extLst>
              <a:ext uri="{FF2B5EF4-FFF2-40B4-BE49-F238E27FC236}">
                <a16:creationId xmlns:a16="http://schemas.microsoft.com/office/drawing/2014/main" id="{A3C09E57-AAF6-4616-28C3-0B3BDC910427}"/>
              </a:ext>
            </a:extLst>
          </p:cNvPr>
          <p:cNvSpPr>
            <a:spLocks noGrp="1"/>
          </p:cNvSpPr>
          <p:nvPr>
            <p:ph idx="1"/>
          </p:nvPr>
        </p:nvSpPr>
        <p:spPr>
          <a:xfrm>
            <a:off x="4619807" y="2103035"/>
            <a:ext cx="5698678" cy="3483864"/>
          </a:xfrm>
        </p:spPr>
        <p:txBody>
          <a:bodyPr>
            <a:normAutofit/>
          </a:bodyPr>
          <a:lstStyle/>
          <a:p>
            <a:pPr marL="0" indent="0">
              <a:buNone/>
            </a:pPr>
            <a:r>
              <a:rPr lang="en-US" dirty="0">
                <a:latin typeface="Arial" panose="020B0604020202020204" pitchFamily="34" charset="0"/>
                <a:cs typeface="Arial" panose="020B0604020202020204" pitchFamily="34" charset="0"/>
              </a:rPr>
              <a:t>Signs and symptoms: </a:t>
            </a:r>
          </a:p>
          <a:p>
            <a:r>
              <a:rPr lang="en-US" sz="1800" dirty="0">
                <a:latin typeface="Arial" panose="020B0604020202020204" pitchFamily="34" charset="0"/>
                <a:cs typeface="Arial" panose="020B0604020202020204" pitchFamily="34" charset="0"/>
              </a:rPr>
              <a:t> Small dark flat bumps on cheeks and temples</a:t>
            </a:r>
          </a:p>
          <a:p>
            <a:r>
              <a:rPr lang="en-US" sz="1800" dirty="0">
                <a:latin typeface="Arial" panose="020B0604020202020204" pitchFamily="34" charset="0"/>
                <a:cs typeface="Arial" panose="020B0604020202020204" pitchFamily="34" charset="0"/>
              </a:rPr>
              <a:t> Usually appears during adolescence</a:t>
            </a:r>
          </a:p>
          <a:p>
            <a:pPr marL="0" indent="0">
              <a:buNone/>
            </a:pPr>
            <a:endParaRPr lang="en-US" sz="2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Treatment: </a:t>
            </a:r>
          </a:p>
          <a:p>
            <a:r>
              <a:rPr lang="en-US" sz="1800" dirty="0">
                <a:latin typeface="Arial" panose="020B0604020202020204" pitchFamily="34" charset="0"/>
                <a:cs typeface="Arial" panose="020B0604020202020204" pitchFamily="34" charset="0"/>
              </a:rPr>
              <a:t> Bumps are harmless; benign removal </a:t>
            </a:r>
          </a:p>
          <a:p>
            <a:r>
              <a:rPr lang="en-US" sz="1800" dirty="0">
                <a:latin typeface="Arial" panose="020B0604020202020204" pitchFamily="34" charset="0"/>
                <a:cs typeface="Arial" panose="020B0604020202020204" pitchFamily="34" charset="0"/>
              </a:rPr>
              <a:t> Snip excision with scissors </a:t>
            </a:r>
          </a:p>
          <a:p>
            <a:pPr marL="0" indent="0">
              <a:buNone/>
            </a:pPr>
            <a:endParaRPr lang="en-US" sz="2200" dirty="0"/>
          </a:p>
          <a:p>
            <a:pPr marL="0" indent="0">
              <a:buNone/>
            </a:pPr>
            <a:endParaRPr lang="en-US" sz="2200" dirty="0"/>
          </a:p>
        </p:txBody>
      </p:sp>
      <p:pic>
        <p:nvPicPr>
          <p:cNvPr id="16" name="Picture 15" descr="A colorful dots on a black background&#10;&#10;Description automatically generated">
            <a:extLst>
              <a:ext uri="{FF2B5EF4-FFF2-40B4-BE49-F238E27FC236}">
                <a16:creationId xmlns:a16="http://schemas.microsoft.com/office/drawing/2014/main" id="{BBFB3D8B-A343-23A0-056B-46BD6EF6E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9471" y="4829071"/>
            <a:ext cx="2691829" cy="1663700"/>
          </a:xfrm>
          <a:prstGeom prst="rect">
            <a:avLst/>
          </a:prstGeom>
        </p:spPr>
      </p:pic>
      <p:pic>
        <p:nvPicPr>
          <p:cNvPr id="18" name="Picture 17" descr="Close-up of a person's face with a black spot on it&#10;&#10;Description automatically generated">
            <a:extLst>
              <a:ext uri="{FF2B5EF4-FFF2-40B4-BE49-F238E27FC236}">
                <a16:creationId xmlns:a16="http://schemas.microsoft.com/office/drawing/2014/main" id="{D3E295D9-D6B6-EC4B-049A-360BE7CE659E}"/>
              </a:ext>
            </a:extLst>
          </p:cNvPr>
          <p:cNvPicPr>
            <a:picLocks noChangeAspect="1"/>
          </p:cNvPicPr>
          <p:nvPr/>
        </p:nvPicPr>
        <p:blipFill>
          <a:blip r:embed="rId5"/>
          <a:stretch>
            <a:fillRect/>
          </a:stretch>
        </p:blipFill>
        <p:spPr>
          <a:xfrm>
            <a:off x="493804" y="491118"/>
            <a:ext cx="3632200" cy="3467100"/>
          </a:xfrm>
          <a:prstGeom prst="rect">
            <a:avLst/>
          </a:prstGeom>
        </p:spPr>
      </p:pic>
      <p:pic>
        <p:nvPicPr>
          <p:cNvPr id="20" name="Picture 19" descr="Close-up of a person's nose&#10;&#10;Description automatically generated">
            <a:extLst>
              <a:ext uri="{FF2B5EF4-FFF2-40B4-BE49-F238E27FC236}">
                <a16:creationId xmlns:a16="http://schemas.microsoft.com/office/drawing/2014/main" id="{C5A96C5D-A37C-B2E6-FD8D-ABF7B12F8DAF}"/>
              </a:ext>
            </a:extLst>
          </p:cNvPr>
          <p:cNvPicPr>
            <a:picLocks noChangeAspect="1"/>
          </p:cNvPicPr>
          <p:nvPr/>
        </p:nvPicPr>
        <p:blipFill>
          <a:blip r:embed="rId6"/>
          <a:stretch>
            <a:fillRect/>
          </a:stretch>
        </p:blipFill>
        <p:spPr>
          <a:xfrm>
            <a:off x="481104" y="4300654"/>
            <a:ext cx="3657600" cy="1981200"/>
          </a:xfrm>
          <a:prstGeom prst="rect">
            <a:avLst/>
          </a:prstGeom>
        </p:spPr>
      </p:pic>
      <p:sp>
        <p:nvSpPr>
          <p:cNvPr id="21" name="TextBox 20">
            <a:extLst>
              <a:ext uri="{FF2B5EF4-FFF2-40B4-BE49-F238E27FC236}">
                <a16:creationId xmlns:a16="http://schemas.microsoft.com/office/drawing/2014/main" id="{9A2396CF-9CB0-E864-13CF-BE7BAB04BCA2}"/>
              </a:ext>
            </a:extLst>
          </p:cNvPr>
          <p:cNvSpPr txBox="1"/>
          <p:nvPr/>
        </p:nvSpPr>
        <p:spPr>
          <a:xfrm>
            <a:off x="354909" y="6463416"/>
            <a:ext cx="6219512" cy="246221"/>
          </a:xfrm>
          <a:prstGeom prst="rect">
            <a:avLst/>
          </a:prstGeom>
          <a:noFill/>
        </p:spPr>
        <p:txBody>
          <a:bodyPr wrap="square">
            <a:spAutoFit/>
          </a:bodyPr>
          <a:lstStyle/>
          <a:p>
            <a:r>
              <a:rPr lang="en-US" sz="1000" dirty="0">
                <a:solidFill>
                  <a:srgbClr val="3F3F3F"/>
                </a:solidFill>
                <a:effectLst/>
                <a:latin typeface="Helvetica" pitchFamily="2" charset="0"/>
              </a:rPr>
              <a:t>Images used with permission from Skin of Color Society, </a:t>
            </a:r>
            <a:r>
              <a:rPr lang="en-US" sz="1000" dirty="0" err="1">
                <a:solidFill>
                  <a:srgbClr val="3F3F3F"/>
                </a:solidFill>
                <a:effectLst/>
                <a:latin typeface="Helvetica" pitchFamily="2" charset="0"/>
              </a:rPr>
              <a:t>DermNetNZ</a:t>
            </a:r>
            <a:r>
              <a:rPr lang="en-US" sz="1000" dirty="0">
                <a:solidFill>
                  <a:srgbClr val="3F3F3F"/>
                </a:solidFill>
                <a:effectLst/>
                <a:latin typeface="Helvetica" pitchFamily="2" charset="0"/>
              </a:rPr>
              <a:t>, American Academy of Dermatology.</a:t>
            </a:r>
          </a:p>
        </p:txBody>
      </p:sp>
    </p:spTree>
    <p:extLst>
      <p:ext uri="{BB962C8B-B14F-4D97-AF65-F5344CB8AC3E}">
        <p14:creationId xmlns:p14="http://schemas.microsoft.com/office/powerpoint/2010/main" val="177044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2870A204-C496-574C-A8CB-DCDF62ED19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0" name="Title 1">
            <a:extLst>
              <a:ext uri="{FF2B5EF4-FFF2-40B4-BE49-F238E27FC236}">
                <a16:creationId xmlns:a16="http://schemas.microsoft.com/office/drawing/2014/main" id="{1E41BA6F-6BB8-BAE6-A597-C7BE40B6071D}"/>
              </a:ext>
            </a:extLst>
          </p:cNvPr>
          <p:cNvSpPr>
            <a:spLocks noGrp="1"/>
          </p:cNvSpPr>
          <p:nvPr>
            <p:ph type="title"/>
          </p:nvPr>
        </p:nvSpPr>
        <p:spPr>
          <a:xfrm>
            <a:off x="838200" y="282875"/>
            <a:ext cx="11196483" cy="1325563"/>
          </a:xfrm>
        </p:spPr>
        <p:txBody>
          <a:bodyPr>
            <a:noAutofit/>
          </a:bodyPr>
          <a:lstStyle/>
          <a:p>
            <a:r>
              <a:rPr lang="en-US" sz="5400" dirty="0">
                <a:latin typeface="Arial" panose="020B0604020202020204" pitchFamily="34" charset="0"/>
                <a:cs typeface="Arial" panose="020B0604020202020204" pitchFamily="34" charset="0"/>
              </a:rPr>
              <a:t>Top ways to care for your skin </a:t>
            </a:r>
          </a:p>
        </p:txBody>
      </p:sp>
      <p:sp>
        <p:nvSpPr>
          <p:cNvPr id="11" name="Content Placeholder 2">
            <a:extLst>
              <a:ext uri="{FF2B5EF4-FFF2-40B4-BE49-F238E27FC236}">
                <a16:creationId xmlns:a16="http://schemas.microsoft.com/office/drawing/2014/main" id="{BC5D6EDC-C1E7-7DE3-11DA-4028AC53DC54}"/>
              </a:ext>
            </a:extLst>
          </p:cNvPr>
          <p:cNvSpPr>
            <a:spLocks noGrp="1"/>
          </p:cNvSpPr>
          <p:nvPr>
            <p:ph idx="1"/>
          </p:nvPr>
        </p:nvSpPr>
        <p:spPr>
          <a:xfrm>
            <a:off x="838200" y="1278195"/>
            <a:ext cx="7686368" cy="5233994"/>
          </a:xfrm>
        </p:spPr>
        <p:txBody>
          <a:bodyPr>
            <a:normAutofit/>
          </a:bodyPr>
          <a:lstStyle/>
          <a:p>
            <a:pPr>
              <a:buFont typeface="Wingdings" pitchFamily="2" charset="2"/>
              <a:buChar char="v"/>
            </a:pPr>
            <a:endParaRPr lang="en-US" sz="2000" dirty="0"/>
          </a:p>
          <a:p>
            <a:r>
              <a:rPr lang="en-US" sz="1800" dirty="0">
                <a:latin typeface="Arial" panose="020B0604020202020204" pitchFamily="34" charset="0"/>
                <a:cs typeface="Arial" panose="020B0604020202020204" pitchFamily="34" charset="0"/>
              </a:rPr>
              <a:t>Apply sunscreen (SPF 30+) every single day. </a:t>
            </a:r>
          </a:p>
          <a:p>
            <a:r>
              <a:rPr lang="en-US" sz="1800" dirty="0">
                <a:latin typeface="Arial" panose="020B0604020202020204" pitchFamily="34" charset="0"/>
                <a:cs typeface="Arial" panose="020B0604020202020204" pitchFamily="34" charset="0"/>
              </a:rPr>
              <a:t>Choose self-tanners over tanning beds. </a:t>
            </a:r>
          </a:p>
          <a:p>
            <a:r>
              <a:rPr lang="en-US" sz="1800" dirty="0">
                <a:latin typeface="Arial" panose="020B0604020202020204" pitchFamily="34" charset="0"/>
                <a:cs typeface="Arial" panose="020B0604020202020204" pitchFamily="34" charset="0"/>
              </a:rPr>
              <a:t>Simplify your routine (cleanse + protect with sunscreen + moisturize).</a:t>
            </a:r>
          </a:p>
          <a:p>
            <a:r>
              <a:rPr lang="en-US" sz="1800" dirty="0">
                <a:latin typeface="Arial" panose="020B0604020202020204" pitchFamily="34" charset="0"/>
                <a:cs typeface="Arial" panose="020B0604020202020204" pitchFamily="34" charset="0"/>
              </a:rPr>
              <a:t>Use products formulated for your skin type. </a:t>
            </a:r>
          </a:p>
          <a:p>
            <a:r>
              <a:rPr lang="en-US" sz="1800" dirty="0">
                <a:latin typeface="Arial" panose="020B0604020202020204" pitchFamily="34" charset="0"/>
                <a:cs typeface="Arial" panose="020B0604020202020204" pitchFamily="34" charset="0"/>
              </a:rPr>
              <a:t>Protect your pout! Use lip products with SPF.</a:t>
            </a:r>
          </a:p>
          <a:p>
            <a:r>
              <a:rPr lang="en-US" sz="1800" dirty="0">
                <a:latin typeface="Arial" panose="020B0604020202020204" pitchFamily="34" charset="0"/>
                <a:cs typeface="Arial" panose="020B0604020202020204" pitchFamily="34" charset="0"/>
              </a:rPr>
              <a:t>Keep your hands off your face. </a:t>
            </a:r>
          </a:p>
          <a:p>
            <a:r>
              <a:rPr lang="en-US" sz="1800" dirty="0">
                <a:latin typeface="Arial" panose="020B0604020202020204" pitchFamily="34" charset="0"/>
                <a:cs typeface="Arial" panose="020B0604020202020204" pitchFamily="34" charset="0"/>
              </a:rPr>
              <a:t>Check your skin regularly for suspicious spots.</a:t>
            </a:r>
          </a:p>
          <a:p>
            <a:pPr>
              <a:buFont typeface="Wingdings" pitchFamily="2" charset="2"/>
              <a:buChar char="ü"/>
            </a:pPr>
            <a:endParaRPr lang="en-US" sz="2000" dirty="0"/>
          </a:p>
          <a:p>
            <a:pPr>
              <a:buFont typeface="Wingdings" pitchFamily="2" charset="2"/>
              <a:buChar char="v"/>
            </a:pPr>
            <a:r>
              <a:rPr lang="en-US" sz="1400" dirty="0">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Watch: </a:t>
            </a:r>
            <a:r>
              <a:rPr lang="en-US" sz="1400" u="sng" strike="noStrike" dirty="0">
                <a:effectLst/>
                <a:latin typeface="Arial" panose="020B0604020202020204" pitchFamily="34" charset="0"/>
                <a:cs typeface="Arial" panose="020B0604020202020204" pitchFamily="34" charset="0"/>
                <a:hlinkClick r:id="rId4"/>
              </a:rPr>
              <a:t>Skin care tips dermatologists use</a:t>
            </a:r>
            <a:endParaRPr lang="en-US" sz="1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EAF5370-E2A2-489C-FC43-237178E5CB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5" name="Picture 14" descr="A colorful dots on a black background&#10;&#10;Description automatically generated">
            <a:extLst>
              <a:ext uri="{FF2B5EF4-FFF2-40B4-BE49-F238E27FC236}">
                <a16:creationId xmlns:a16="http://schemas.microsoft.com/office/drawing/2014/main" id="{6A9B93C0-D6EE-8060-07A4-18FD7EC395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0330" y="4829071"/>
            <a:ext cx="2691829" cy="1663700"/>
          </a:xfrm>
          <a:prstGeom prst="rect">
            <a:avLst/>
          </a:prstGeom>
        </p:spPr>
      </p:pic>
    </p:spTree>
    <p:extLst>
      <p:ext uri="{BB962C8B-B14F-4D97-AF65-F5344CB8AC3E}">
        <p14:creationId xmlns:p14="http://schemas.microsoft.com/office/powerpoint/2010/main" val="239832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blue and white background&#10;&#10;Description automatically generated">
            <a:extLst>
              <a:ext uri="{FF2B5EF4-FFF2-40B4-BE49-F238E27FC236}">
                <a16:creationId xmlns:a16="http://schemas.microsoft.com/office/drawing/2014/main" id="{D728946C-6160-4B05-797F-F9AAE963E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8211"/>
          <a:stretch/>
        </p:blipFill>
        <p:spPr>
          <a:xfrm>
            <a:off x="0" y="0"/>
            <a:ext cx="12192000" cy="8106833"/>
          </a:xfrm>
          <a:prstGeom prst="rect">
            <a:avLst/>
          </a:prstGeom>
        </p:spPr>
      </p:pic>
      <p:sp>
        <p:nvSpPr>
          <p:cNvPr id="19" name="Title 1">
            <a:extLst>
              <a:ext uri="{FF2B5EF4-FFF2-40B4-BE49-F238E27FC236}">
                <a16:creationId xmlns:a16="http://schemas.microsoft.com/office/drawing/2014/main" id="{9B081CF6-6350-D74E-2699-B36A92594E16}"/>
              </a:ext>
            </a:extLst>
          </p:cNvPr>
          <p:cNvSpPr>
            <a:spLocks noGrp="1"/>
          </p:cNvSpPr>
          <p:nvPr>
            <p:ph type="title"/>
          </p:nvPr>
        </p:nvSpPr>
        <p:spPr>
          <a:xfrm>
            <a:off x="786581" y="297877"/>
            <a:ext cx="10354792" cy="960222"/>
          </a:xfrm>
        </p:spPr>
        <p:txBody>
          <a:bodyPr>
            <a:normAutofit/>
          </a:bodyPr>
          <a:lstStyle/>
          <a:p>
            <a:pPr marL="0" indent="0">
              <a:buNone/>
            </a:pPr>
            <a:r>
              <a:rPr lang="en-US" sz="5400" dirty="0">
                <a:effectLst/>
                <a:latin typeface="Arial" panose="020B0604020202020204" pitchFamily="34" charset="0"/>
                <a:cs typeface="Arial" panose="020B0604020202020204" pitchFamily="34" charset="0"/>
              </a:rPr>
              <a:t>Know the ABCDEs of Melanoma</a:t>
            </a:r>
          </a:p>
        </p:txBody>
      </p:sp>
      <p:sp>
        <p:nvSpPr>
          <p:cNvPr id="20" name="Content Placeholder 2">
            <a:extLst>
              <a:ext uri="{FF2B5EF4-FFF2-40B4-BE49-F238E27FC236}">
                <a16:creationId xmlns:a16="http://schemas.microsoft.com/office/drawing/2014/main" id="{7C598235-70EE-28B0-D620-24A16FB9B5F0}"/>
              </a:ext>
            </a:extLst>
          </p:cNvPr>
          <p:cNvSpPr>
            <a:spLocks noGrp="1"/>
          </p:cNvSpPr>
          <p:nvPr>
            <p:ph idx="1"/>
          </p:nvPr>
        </p:nvSpPr>
        <p:spPr>
          <a:xfrm>
            <a:off x="786581" y="1013988"/>
            <a:ext cx="10754931" cy="960222"/>
          </a:xfrm>
        </p:spPr>
        <p:txBody>
          <a:bodyPr anchor="ctr">
            <a:normAutofit/>
          </a:bodyPr>
          <a:lstStyle/>
          <a:p>
            <a:pPr marL="0" indent="0">
              <a:buNone/>
            </a:pPr>
            <a:r>
              <a:rPr lang="en-US" sz="1900" dirty="0">
                <a:effectLst/>
                <a:latin typeface="Arial" panose="020B0604020202020204" pitchFamily="34" charset="0"/>
                <a:cs typeface="Arial" panose="020B0604020202020204" pitchFamily="34" charset="0"/>
              </a:rPr>
              <a:t>Melanoma is the deadliest form of skin cancer. However, when detected early, it can be effectively treated. Look for the following warning signs of melanoma when performing skin exams:</a:t>
            </a:r>
          </a:p>
        </p:txBody>
      </p:sp>
      <p:sp>
        <p:nvSpPr>
          <p:cNvPr id="22" name="TextBox 21">
            <a:extLst>
              <a:ext uri="{FF2B5EF4-FFF2-40B4-BE49-F238E27FC236}">
                <a16:creationId xmlns:a16="http://schemas.microsoft.com/office/drawing/2014/main" id="{B25B3AAA-1F78-73EA-C029-06FD8BD963F9}"/>
              </a:ext>
            </a:extLst>
          </p:cNvPr>
          <p:cNvSpPr txBox="1"/>
          <p:nvPr/>
        </p:nvSpPr>
        <p:spPr>
          <a:xfrm>
            <a:off x="571984" y="6252346"/>
            <a:ext cx="6098720" cy="276999"/>
          </a:xfrm>
          <a:prstGeom prst="rect">
            <a:avLst/>
          </a:prstGeom>
          <a:noFill/>
        </p:spPr>
        <p:txBody>
          <a:bodyPr wrap="square">
            <a:spAutoFit/>
          </a:bodyPr>
          <a:lstStyle/>
          <a:p>
            <a:pPr>
              <a:buFont typeface="Wingdings" pitchFamily="2" charset="2"/>
              <a:buChar char="v"/>
            </a:pPr>
            <a:r>
              <a:rPr lang="en-US" sz="1200" dirty="0">
                <a:solidFill>
                  <a:srgbClr val="0070C0"/>
                </a:solidFill>
                <a:latin typeface="Arial" panose="020B0604020202020204" pitchFamily="34" charset="0"/>
                <a:cs typeface="Arial" panose="020B0604020202020204" pitchFamily="34" charset="0"/>
              </a:rPr>
              <a:t> Watch: </a:t>
            </a:r>
            <a:r>
              <a:rPr lang="en-US" sz="1200" dirty="0">
                <a:solidFill>
                  <a:srgbClr val="0070C0"/>
                </a:solidFill>
                <a:latin typeface="Arial" panose="020B0604020202020204" pitchFamily="34" charset="0"/>
                <a:cs typeface="Arial" panose="020B0604020202020204" pitchFamily="34" charset="0"/>
                <a:hlinkClick r:id="rId4"/>
              </a:rPr>
              <a:t>Find skin cancer: </a:t>
            </a:r>
            <a:r>
              <a:rPr lang="en-US" sz="1200" u="sng" strike="noStrike" dirty="0">
                <a:solidFill>
                  <a:srgbClr val="1155CC"/>
                </a:solidFill>
                <a:effectLst/>
                <a:latin typeface="Arial" panose="020B0604020202020204" pitchFamily="34" charset="0"/>
                <a:cs typeface="Arial" panose="020B0604020202020204" pitchFamily="34" charset="0"/>
                <a:hlinkClick r:id="rId4"/>
              </a:rPr>
              <a:t>How to perform a skin self-exam</a:t>
            </a:r>
            <a:endParaRPr lang="en-US" sz="1200" dirty="0">
              <a:latin typeface="Arial" panose="020B0604020202020204" pitchFamily="34" charset="0"/>
              <a:cs typeface="Arial" panose="020B0604020202020204" pitchFamily="34" charset="0"/>
            </a:endParaRPr>
          </a:p>
        </p:txBody>
      </p:sp>
      <p:pic>
        <p:nvPicPr>
          <p:cNvPr id="24" name="Picture 23" descr="A diagram of skin disease&#10;&#10;Description automatically generated with medium confidence">
            <a:extLst>
              <a:ext uri="{FF2B5EF4-FFF2-40B4-BE49-F238E27FC236}">
                <a16:creationId xmlns:a16="http://schemas.microsoft.com/office/drawing/2014/main" id="{9E278DA6-E7E6-3ED5-6A46-CAFE838F3B76}"/>
              </a:ext>
            </a:extLst>
          </p:cNvPr>
          <p:cNvPicPr>
            <a:picLocks noChangeAspect="1"/>
          </p:cNvPicPr>
          <p:nvPr/>
        </p:nvPicPr>
        <p:blipFill>
          <a:blip r:embed="rId5"/>
          <a:stretch>
            <a:fillRect/>
          </a:stretch>
        </p:blipFill>
        <p:spPr>
          <a:xfrm>
            <a:off x="1767887" y="1947773"/>
            <a:ext cx="9373486" cy="4589103"/>
          </a:xfrm>
          <a:prstGeom prst="rect">
            <a:avLst/>
          </a:prstGeom>
        </p:spPr>
      </p:pic>
      <p:sp>
        <p:nvSpPr>
          <p:cNvPr id="25" name="TextBox 24">
            <a:extLst>
              <a:ext uri="{FF2B5EF4-FFF2-40B4-BE49-F238E27FC236}">
                <a16:creationId xmlns:a16="http://schemas.microsoft.com/office/drawing/2014/main" id="{609E4F8B-0941-96B3-9111-D50F74F92910}"/>
              </a:ext>
            </a:extLst>
          </p:cNvPr>
          <p:cNvSpPr txBox="1"/>
          <p:nvPr/>
        </p:nvSpPr>
        <p:spPr>
          <a:xfrm>
            <a:off x="5208607" y="6398974"/>
            <a:ext cx="6275788" cy="246221"/>
          </a:xfrm>
          <a:prstGeom prst="rect">
            <a:avLst/>
          </a:prstGeom>
          <a:noFill/>
        </p:spPr>
        <p:txBody>
          <a:bodyPr wrap="square">
            <a:spAutoFit/>
          </a:bodyPr>
          <a:lstStyle/>
          <a:p>
            <a:r>
              <a:rPr lang="en-US" sz="1000" dirty="0">
                <a:solidFill>
                  <a:srgbClr val="3F3F3F"/>
                </a:solidFill>
                <a:effectLst/>
                <a:latin typeface="Helvetica" pitchFamily="2" charset="0"/>
              </a:rPr>
              <a:t>Images used with permission from Skin of Color Society, </a:t>
            </a:r>
            <a:r>
              <a:rPr lang="en-US" sz="1000" dirty="0" err="1">
                <a:solidFill>
                  <a:srgbClr val="3F3F3F"/>
                </a:solidFill>
                <a:effectLst/>
                <a:latin typeface="Helvetica" pitchFamily="2" charset="0"/>
              </a:rPr>
              <a:t>DermNetNZ</a:t>
            </a:r>
            <a:r>
              <a:rPr lang="en-US" sz="1000" dirty="0">
                <a:solidFill>
                  <a:srgbClr val="3F3F3F"/>
                </a:solidFill>
                <a:effectLst/>
                <a:latin typeface="Helvetica" pitchFamily="2" charset="0"/>
              </a:rPr>
              <a:t>, American Academy of Dermatology.</a:t>
            </a:r>
          </a:p>
        </p:txBody>
      </p:sp>
    </p:spTree>
    <p:extLst>
      <p:ext uri="{BB962C8B-B14F-4D97-AF65-F5344CB8AC3E}">
        <p14:creationId xmlns:p14="http://schemas.microsoft.com/office/powerpoint/2010/main" val="324343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descr="A person in a white coat&#10;&#10;Description automatically generated">
            <a:extLst>
              <a:ext uri="{FF2B5EF4-FFF2-40B4-BE49-F238E27FC236}">
                <a16:creationId xmlns:a16="http://schemas.microsoft.com/office/drawing/2014/main" id="{7CDD805F-1149-EFEF-A5A4-A3FA1823D5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1" r="-1048"/>
          <a:stretch/>
        </p:blipFill>
        <p:spPr>
          <a:xfrm>
            <a:off x="0" y="0"/>
            <a:ext cx="12344400" cy="6858000"/>
          </a:xfrm>
          <a:prstGeom prst="rect">
            <a:avLst/>
          </a:prstGeom>
        </p:spPr>
      </p:pic>
      <p:sp>
        <p:nvSpPr>
          <p:cNvPr id="33" name="Title 1">
            <a:extLst>
              <a:ext uri="{FF2B5EF4-FFF2-40B4-BE49-F238E27FC236}">
                <a16:creationId xmlns:a16="http://schemas.microsoft.com/office/drawing/2014/main" id="{77D323C6-B800-7B94-A29C-536B04715D35}"/>
              </a:ext>
            </a:extLst>
          </p:cNvPr>
          <p:cNvSpPr>
            <a:spLocks noGrp="1"/>
          </p:cNvSpPr>
          <p:nvPr>
            <p:ph type="title"/>
          </p:nvPr>
        </p:nvSpPr>
        <p:spPr>
          <a:xfrm>
            <a:off x="6096000" y="521109"/>
            <a:ext cx="6754762" cy="2281084"/>
          </a:xfrm>
        </p:spPr>
        <p:txBody>
          <a:bodyPr vert="horz" lIns="91440" tIns="45720" rIns="91440" bIns="45720" rtlCol="0" anchor="b">
            <a:noAutofit/>
          </a:bodyPr>
          <a:lstStyle/>
          <a:p>
            <a:r>
              <a:rPr lang="en-US" sz="5400" dirty="0">
                <a:effectLst/>
                <a:latin typeface="Arial" panose="020B0604020202020204" pitchFamily="34" charset="0"/>
                <a:cs typeface="Arial" panose="020B0604020202020204" pitchFamily="34" charset="0"/>
              </a:rPr>
              <a:t>Know when </a:t>
            </a:r>
            <a:br>
              <a:rPr lang="en-US" sz="5400" dirty="0">
                <a:effectLst/>
                <a:latin typeface="Arial" panose="020B0604020202020204" pitchFamily="34" charset="0"/>
                <a:cs typeface="Arial" panose="020B0604020202020204" pitchFamily="34" charset="0"/>
              </a:rPr>
            </a:br>
            <a:r>
              <a:rPr lang="en-US" sz="5400" dirty="0">
                <a:effectLst/>
                <a:latin typeface="Arial" panose="020B0604020202020204" pitchFamily="34" charset="0"/>
                <a:cs typeface="Arial" panose="020B0604020202020204" pitchFamily="34" charset="0"/>
              </a:rPr>
              <a:t>to see a </a:t>
            </a:r>
            <a:br>
              <a:rPr lang="en-US" sz="5400" dirty="0">
                <a:effectLst/>
                <a:latin typeface="Arial" panose="020B0604020202020204" pitchFamily="34" charset="0"/>
                <a:cs typeface="Arial" panose="020B0604020202020204" pitchFamily="34" charset="0"/>
              </a:rPr>
            </a:br>
            <a:r>
              <a:rPr lang="en-US" sz="5400" dirty="0">
                <a:effectLst/>
                <a:latin typeface="Arial" panose="020B0604020202020204" pitchFamily="34" charset="0"/>
                <a:cs typeface="Arial" panose="020B0604020202020204" pitchFamily="34" charset="0"/>
              </a:rPr>
              <a:t>Dermatologist</a:t>
            </a:r>
            <a:endParaRPr lang="en-US" sz="5400" dirty="0">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4AE893E0-81BE-1EF7-C1E4-4764C8654C67}"/>
              </a:ext>
            </a:extLst>
          </p:cNvPr>
          <p:cNvSpPr>
            <a:spLocks noGrp="1"/>
          </p:cNvSpPr>
          <p:nvPr>
            <p:ph idx="1"/>
          </p:nvPr>
        </p:nvSpPr>
        <p:spPr>
          <a:xfrm>
            <a:off x="6096000" y="2964427"/>
            <a:ext cx="4837471" cy="3893573"/>
          </a:xfrm>
        </p:spPr>
        <p:txBody>
          <a:bodyPr vert="horz" lIns="91440" tIns="45720" rIns="91440" bIns="45720" rtlCol="0">
            <a:noAutofit/>
          </a:bodyPr>
          <a:lstStyle/>
          <a:p>
            <a:r>
              <a:rPr lang="en-US" sz="1800" dirty="0">
                <a:latin typeface="Arial" panose="020B0604020202020204" pitchFamily="34" charset="0"/>
                <a:cs typeface="Arial" panose="020B0604020202020204" pitchFamily="34" charset="0"/>
              </a:rPr>
              <a:t>Acne that isn’t clearing up</a:t>
            </a:r>
          </a:p>
          <a:p>
            <a:r>
              <a:rPr lang="en-US" sz="1800" dirty="0">
                <a:latin typeface="Arial" panose="020B0604020202020204" pitchFamily="34" charset="0"/>
                <a:cs typeface="Arial" panose="020B0604020202020204" pitchFamily="34" charset="0"/>
              </a:rPr>
              <a:t>Skin is dry, itchy, and irritated</a:t>
            </a:r>
          </a:p>
          <a:p>
            <a:r>
              <a:rPr lang="en-US" sz="1800" dirty="0">
                <a:latin typeface="Arial" panose="020B0604020202020204" pitchFamily="34" charset="0"/>
                <a:cs typeface="Arial" panose="020B0604020202020204" pitchFamily="34" charset="0"/>
              </a:rPr>
              <a:t>A mole is changing in size or shape</a:t>
            </a:r>
          </a:p>
          <a:p>
            <a:r>
              <a:rPr lang="en-US" sz="1800" dirty="0">
                <a:latin typeface="Arial" panose="020B0604020202020204" pitchFamily="34" charset="0"/>
                <a:cs typeface="Arial" panose="020B0604020202020204" pitchFamily="34" charset="0"/>
              </a:rPr>
              <a:t>Hair loss or noticeable bald spot</a:t>
            </a:r>
          </a:p>
          <a:p>
            <a:r>
              <a:rPr lang="en-US" sz="1800" dirty="0">
                <a:latin typeface="Arial" panose="020B0604020202020204" pitchFamily="34" charset="0"/>
                <a:cs typeface="Arial" panose="020B0604020202020204" pitchFamily="34" charset="0"/>
              </a:rPr>
              <a:t>Rough, scaly patches on your body</a:t>
            </a:r>
          </a:p>
          <a:p>
            <a:r>
              <a:rPr lang="en-US" sz="1800" dirty="0">
                <a:latin typeface="Arial" panose="020B0604020202020204" pitchFamily="34" charset="0"/>
                <a:cs typeface="Arial" panose="020B0604020202020204" pitchFamily="34" charset="0"/>
              </a:rPr>
              <a:t>Skin is often very red and flushed</a:t>
            </a:r>
          </a:p>
          <a:p>
            <a:r>
              <a:rPr lang="en-US" sz="1800" dirty="0">
                <a:latin typeface="Arial" panose="020B0604020202020204" pitchFamily="34" charset="0"/>
                <a:cs typeface="Arial" panose="020B0604020202020204" pitchFamily="34" charset="0"/>
              </a:rPr>
              <a:t>Lighter or darker patches of skin</a:t>
            </a:r>
          </a:p>
          <a:p>
            <a:endParaRPr lang="en-US" sz="1800" dirty="0">
              <a:latin typeface="Arial" panose="020B0604020202020204" pitchFamily="34" charset="0"/>
              <a:cs typeface="Arial" panose="020B0604020202020204" pitchFamily="34" charset="0"/>
            </a:endParaRPr>
          </a:p>
        </p:txBody>
      </p:sp>
      <p:pic>
        <p:nvPicPr>
          <p:cNvPr id="35" name="Picture 34" descr="A colorful dots on a black background&#10;&#10;Description automatically generated">
            <a:extLst>
              <a:ext uri="{FF2B5EF4-FFF2-40B4-BE49-F238E27FC236}">
                <a16:creationId xmlns:a16="http://schemas.microsoft.com/office/drawing/2014/main" id="{4F726C03-0D93-325C-5C39-897155DC0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1267" y="4829071"/>
            <a:ext cx="2691829" cy="1663700"/>
          </a:xfrm>
          <a:prstGeom prst="rect">
            <a:avLst/>
          </a:prstGeom>
        </p:spPr>
      </p:pic>
    </p:spTree>
    <p:extLst>
      <p:ext uri="{BB962C8B-B14F-4D97-AF65-F5344CB8AC3E}">
        <p14:creationId xmlns:p14="http://schemas.microsoft.com/office/powerpoint/2010/main" val="266621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7BBB4E5F-2173-94AB-235E-5A49E44FE3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2" name="Title 1">
            <a:extLst>
              <a:ext uri="{FF2B5EF4-FFF2-40B4-BE49-F238E27FC236}">
                <a16:creationId xmlns:a16="http://schemas.microsoft.com/office/drawing/2014/main" id="{57ED2F87-3887-EA45-9D6A-33671D057A83}"/>
              </a:ext>
            </a:extLst>
          </p:cNvPr>
          <p:cNvSpPr>
            <a:spLocks noGrp="1"/>
          </p:cNvSpPr>
          <p:nvPr>
            <p:ph type="title"/>
          </p:nvPr>
        </p:nvSpPr>
        <p:spPr>
          <a:xfrm>
            <a:off x="5297762" y="329184"/>
            <a:ext cx="6251110" cy="1783080"/>
          </a:xfrm>
        </p:spPr>
        <p:txBody>
          <a:bodyPr anchor="b">
            <a:normAutofit/>
          </a:bodyPr>
          <a:lstStyle/>
          <a:p>
            <a:r>
              <a:rPr lang="en-US" sz="5400" dirty="0">
                <a:latin typeface="Arial" panose="020B0604020202020204" pitchFamily="34" charset="0"/>
                <a:cs typeface="Arial" panose="020B0604020202020204" pitchFamily="34" charset="0"/>
              </a:rPr>
              <a:t>Building a career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in dermatology</a:t>
            </a:r>
          </a:p>
        </p:txBody>
      </p:sp>
      <p:sp>
        <p:nvSpPr>
          <p:cNvPr id="16" name="TextBox 15">
            <a:extLst>
              <a:ext uri="{FF2B5EF4-FFF2-40B4-BE49-F238E27FC236}">
                <a16:creationId xmlns:a16="http://schemas.microsoft.com/office/drawing/2014/main" id="{BE9D7724-906A-B49D-7D70-2636512A07F5}"/>
              </a:ext>
            </a:extLst>
          </p:cNvPr>
          <p:cNvSpPr txBox="1"/>
          <p:nvPr/>
        </p:nvSpPr>
        <p:spPr>
          <a:xfrm>
            <a:off x="5459400" y="2230234"/>
            <a:ext cx="5218200" cy="3262432"/>
          </a:xfrm>
          <a:prstGeom prst="rect">
            <a:avLst/>
          </a:prstGeom>
          <a:noFill/>
        </p:spPr>
        <p:txBody>
          <a:bodyPr wrap="square">
            <a:spAutoFit/>
          </a:bodyPr>
          <a:lstStyle/>
          <a:p>
            <a:pPr marL="0" indent="0">
              <a:buNone/>
            </a:pPr>
            <a:r>
              <a:rPr lang="en-US" sz="2000" dirty="0">
                <a:latin typeface="Arial" panose="020B0604020202020204" pitchFamily="34" charset="0"/>
                <a:cs typeface="Arial" panose="020B0604020202020204" pitchFamily="34" charset="0"/>
              </a:rPr>
              <a:t>Dermatologists receive extensive specialized training before they are fully qualified to practice in their field.</a:t>
            </a:r>
          </a:p>
          <a:p>
            <a:pPr marL="0" indent="0">
              <a:buNone/>
            </a:pPr>
            <a:r>
              <a:rPr lang="en-US" sz="2000" dirty="0">
                <a:latin typeface="+mj-lt"/>
              </a:rPr>
              <a:t> </a:t>
            </a:r>
            <a:endParaRPr lang="en-US" sz="2000" b="1" u="sng" dirty="0">
              <a:latin typeface="+mj-lt"/>
            </a:endParaRPr>
          </a:p>
          <a:p>
            <a:pPr marL="0" indent="0">
              <a:buNone/>
            </a:pPr>
            <a:r>
              <a:rPr lang="en-US" sz="2400" dirty="0">
                <a:latin typeface="Arial" panose="020B0604020202020204" pitchFamily="34" charset="0"/>
                <a:cs typeface="Arial" panose="020B0604020202020204" pitchFamily="34" charset="0"/>
              </a:rPr>
              <a:t>Required education and training:</a:t>
            </a:r>
          </a:p>
          <a:p>
            <a:pPr marL="0" indent="0">
              <a:buNone/>
            </a:pPr>
            <a:endParaRPr lang="en-US" sz="200" dirty="0"/>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College bachelor’s degree (4 years)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Medical school (4 years)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Internship (1 year)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Residency (3 years minimum)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Board certification </a:t>
            </a:r>
          </a:p>
        </p:txBody>
      </p:sp>
      <p:pic>
        <p:nvPicPr>
          <p:cNvPr id="17" name="Picture 16" descr="A colorful dots on a black background&#10;&#10;Description automatically generated">
            <a:extLst>
              <a:ext uri="{FF2B5EF4-FFF2-40B4-BE49-F238E27FC236}">
                <a16:creationId xmlns:a16="http://schemas.microsoft.com/office/drawing/2014/main" id="{DFC61746-D9DA-1B42-4296-10269F8C4C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3103" y="4806439"/>
            <a:ext cx="2667000" cy="1663700"/>
          </a:xfrm>
          <a:prstGeom prst="rect">
            <a:avLst/>
          </a:prstGeom>
        </p:spPr>
      </p:pic>
      <p:pic>
        <p:nvPicPr>
          <p:cNvPr id="19" name="Picture 18" descr="A graduation cap on top of a stack of books&#10;&#10;Description automatically generated">
            <a:extLst>
              <a:ext uri="{FF2B5EF4-FFF2-40B4-BE49-F238E27FC236}">
                <a16:creationId xmlns:a16="http://schemas.microsoft.com/office/drawing/2014/main" id="{047A6730-55DE-66DC-9569-069567375176}"/>
              </a:ext>
            </a:extLst>
          </p:cNvPr>
          <p:cNvPicPr>
            <a:picLocks noChangeAspect="1"/>
          </p:cNvPicPr>
          <p:nvPr/>
        </p:nvPicPr>
        <p:blipFill>
          <a:blip r:embed="rId5"/>
          <a:stretch>
            <a:fillRect/>
          </a:stretch>
        </p:blipFill>
        <p:spPr>
          <a:xfrm>
            <a:off x="318649" y="329184"/>
            <a:ext cx="5123467" cy="5968575"/>
          </a:xfrm>
          <a:prstGeom prst="rect">
            <a:avLst/>
          </a:prstGeom>
        </p:spPr>
      </p:pic>
    </p:spTree>
    <p:extLst>
      <p:ext uri="{BB962C8B-B14F-4D97-AF65-F5344CB8AC3E}">
        <p14:creationId xmlns:p14="http://schemas.microsoft.com/office/powerpoint/2010/main" val="2882166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C129B5-E674-96B8-3709-239A02DD3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8211"/>
          <a:stretch/>
        </p:blipFill>
        <p:spPr>
          <a:xfrm>
            <a:off x="0" y="-1"/>
            <a:ext cx="12192000" cy="8106833"/>
          </a:xfrm>
          <a:prstGeom prst="rect">
            <a:avLst/>
          </a:prstGeom>
        </p:spPr>
      </p:pic>
      <p:sp>
        <p:nvSpPr>
          <p:cNvPr id="7" name="Title 1">
            <a:extLst>
              <a:ext uri="{FF2B5EF4-FFF2-40B4-BE49-F238E27FC236}">
                <a16:creationId xmlns:a16="http://schemas.microsoft.com/office/drawing/2014/main" id="{FEFBD914-99C9-1A62-2F7C-7E68AD7A2EE8}"/>
              </a:ext>
            </a:extLst>
          </p:cNvPr>
          <p:cNvSpPr>
            <a:spLocks noGrp="1"/>
          </p:cNvSpPr>
          <p:nvPr>
            <p:ph type="title"/>
          </p:nvPr>
        </p:nvSpPr>
        <p:spPr>
          <a:xfrm>
            <a:off x="4939990" y="875071"/>
            <a:ext cx="6721068" cy="772397"/>
          </a:xfrm>
        </p:spPr>
        <p:txBody>
          <a:bodyPr>
            <a:noAutofit/>
          </a:bodyPr>
          <a:lstStyle/>
          <a:p>
            <a:r>
              <a:rPr lang="en-US" sz="5400" dirty="0">
                <a:latin typeface="Arial" panose="020B0604020202020204" pitchFamily="34" charset="0"/>
                <a:cs typeface="Arial" panose="020B0604020202020204" pitchFamily="34" charset="0"/>
              </a:rPr>
              <a:t>Specialized branches of dermatology</a:t>
            </a:r>
          </a:p>
        </p:txBody>
      </p:sp>
      <p:sp>
        <p:nvSpPr>
          <p:cNvPr id="8" name="Content Placeholder 2">
            <a:extLst>
              <a:ext uri="{FF2B5EF4-FFF2-40B4-BE49-F238E27FC236}">
                <a16:creationId xmlns:a16="http://schemas.microsoft.com/office/drawing/2014/main" id="{A63F0EB2-8C6F-D2F6-E17E-C1F0687565DE}"/>
              </a:ext>
            </a:extLst>
          </p:cNvPr>
          <p:cNvSpPr>
            <a:spLocks noGrp="1"/>
          </p:cNvSpPr>
          <p:nvPr>
            <p:ph idx="1"/>
          </p:nvPr>
        </p:nvSpPr>
        <p:spPr>
          <a:xfrm>
            <a:off x="5062654" y="1783071"/>
            <a:ext cx="6291146" cy="4351338"/>
          </a:xfrm>
        </p:spPr>
        <p:txBody>
          <a:bodyPr>
            <a:normAutofit/>
          </a:bodyPr>
          <a:lstStyle/>
          <a:p>
            <a:endParaRPr lang="en-US" sz="2400" b="1" dirty="0">
              <a:latin typeface="+mj-lt"/>
            </a:endParaRPr>
          </a:p>
          <a:p>
            <a:r>
              <a:rPr lang="en-US" sz="2000" b="1" dirty="0">
                <a:latin typeface="Arial" panose="020B0604020202020204" pitchFamily="34" charset="0"/>
                <a:cs typeface="Arial" panose="020B0604020202020204" pitchFamily="34" charset="0"/>
              </a:rPr>
              <a:t>Dermatopathology: </a:t>
            </a:r>
            <a:r>
              <a:rPr lang="en-US" sz="2000" dirty="0">
                <a:latin typeface="Arial" panose="020B0604020202020204" pitchFamily="34" charset="0"/>
                <a:cs typeface="Arial" panose="020B0604020202020204" pitchFamily="34" charset="0"/>
              </a:rPr>
              <a:t>examine biopsy skin samples and pathology reports</a:t>
            </a:r>
          </a:p>
          <a:p>
            <a:pPr marL="0" indent="0">
              <a:buNone/>
            </a:pPr>
            <a:endParaRPr lang="en-US" sz="2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Pediatric dermatology: </a:t>
            </a:r>
            <a:r>
              <a:rPr lang="en-US" sz="2000" dirty="0">
                <a:latin typeface="Arial" panose="020B0604020202020204" pitchFamily="34" charset="0"/>
                <a:cs typeface="Arial" panose="020B0604020202020204" pitchFamily="34" charset="0"/>
              </a:rPr>
              <a:t>work with children (newborns to adolescents)</a:t>
            </a:r>
          </a:p>
          <a:p>
            <a:pPr marL="0" indent="0">
              <a:buNone/>
            </a:pPr>
            <a:endParaRPr lang="en-US" sz="2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Mohs surgery: </a:t>
            </a:r>
            <a:r>
              <a:rPr lang="en-US" sz="2000" dirty="0">
                <a:latin typeface="Arial" panose="020B0604020202020204" pitchFamily="34" charset="0"/>
                <a:cs typeface="Arial" panose="020B0604020202020204" pitchFamily="34" charset="0"/>
              </a:rPr>
              <a:t>perform skin cancer surgery </a:t>
            </a:r>
          </a:p>
        </p:txBody>
      </p:sp>
      <p:pic>
        <p:nvPicPr>
          <p:cNvPr id="12" name="Picture 11" descr="A stethoscope on a black background&#10;&#10;Description automatically generated">
            <a:extLst>
              <a:ext uri="{FF2B5EF4-FFF2-40B4-BE49-F238E27FC236}">
                <a16:creationId xmlns:a16="http://schemas.microsoft.com/office/drawing/2014/main" id="{62AD17F9-23B3-58D7-3FF1-220F21881FCD}"/>
              </a:ext>
            </a:extLst>
          </p:cNvPr>
          <p:cNvPicPr>
            <a:picLocks noChangeAspect="1"/>
          </p:cNvPicPr>
          <p:nvPr/>
        </p:nvPicPr>
        <p:blipFill>
          <a:blip r:embed="rId4"/>
          <a:stretch>
            <a:fillRect/>
          </a:stretch>
        </p:blipFill>
        <p:spPr>
          <a:xfrm>
            <a:off x="189267" y="543604"/>
            <a:ext cx="5479390" cy="6048006"/>
          </a:xfrm>
          <a:prstGeom prst="rect">
            <a:avLst/>
          </a:prstGeom>
        </p:spPr>
      </p:pic>
      <p:pic>
        <p:nvPicPr>
          <p:cNvPr id="13" name="Picture 12" descr="A colorful dots on a black background&#10;&#10;Description automatically generated">
            <a:extLst>
              <a:ext uri="{FF2B5EF4-FFF2-40B4-BE49-F238E27FC236}">
                <a16:creationId xmlns:a16="http://schemas.microsoft.com/office/drawing/2014/main" id="{309E78BF-2470-E2C5-C7BB-005FF62E8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3103" y="4806439"/>
            <a:ext cx="2667000" cy="1663700"/>
          </a:xfrm>
          <a:prstGeom prst="rect">
            <a:avLst/>
          </a:prstGeom>
        </p:spPr>
      </p:pic>
    </p:spTree>
    <p:extLst>
      <p:ext uri="{BB962C8B-B14F-4D97-AF65-F5344CB8AC3E}">
        <p14:creationId xmlns:p14="http://schemas.microsoft.com/office/powerpoint/2010/main" val="3004098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C9E46A6-6137-BC98-639A-50D39F1AFB0C}"/>
              </a:ext>
            </a:extLst>
          </p:cNvPr>
          <p:cNvGraphicFramePr>
            <a:graphicFrameLocks noGrp="1"/>
          </p:cNvGraphicFramePr>
          <p:nvPr>
            <p:ph idx="1"/>
            <p:extLst>
              <p:ext uri="{D42A27DB-BD31-4B8C-83A1-F6EECF244321}">
                <p14:modId xmlns:p14="http://schemas.microsoft.com/office/powerpoint/2010/main" val="426383809"/>
              </p:ext>
            </p:extLst>
          </p:nvPr>
        </p:nvGraphicFramePr>
        <p:xfrm>
          <a:off x="838200" y="1825625"/>
          <a:ext cx="1038912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and white background&#10;&#10;Description automatically generated">
            <a:extLst>
              <a:ext uri="{FF2B5EF4-FFF2-40B4-BE49-F238E27FC236}">
                <a16:creationId xmlns:a16="http://schemas.microsoft.com/office/drawing/2014/main" id="{825FFC9C-CE97-6907-6B4B-567E9750C5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8210"/>
          <a:stretch/>
        </p:blipFill>
        <p:spPr>
          <a:xfrm>
            <a:off x="0" y="-1"/>
            <a:ext cx="12192000" cy="8106833"/>
          </a:xfrm>
          <a:prstGeom prst="rect">
            <a:avLst/>
          </a:prstGeom>
        </p:spPr>
      </p:pic>
      <p:sp>
        <p:nvSpPr>
          <p:cNvPr id="7" name="Title 1">
            <a:extLst>
              <a:ext uri="{FF2B5EF4-FFF2-40B4-BE49-F238E27FC236}">
                <a16:creationId xmlns:a16="http://schemas.microsoft.com/office/drawing/2014/main" id="{B539C4DB-76B2-3F60-966C-D8983D74BB3C}"/>
              </a:ext>
            </a:extLst>
          </p:cNvPr>
          <p:cNvSpPr>
            <a:spLocks noGrp="1"/>
          </p:cNvSpPr>
          <p:nvPr>
            <p:ph type="title"/>
          </p:nvPr>
        </p:nvSpPr>
        <p:spPr>
          <a:xfrm>
            <a:off x="838200" y="365125"/>
            <a:ext cx="11013743" cy="1325563"/>
          </a:xfrm>
        </p:spPr>
        <p:txBody>
          <a:bodyPr>
            <a:noAutofit/>
          </a:bodyPr>
          <a:lstStyle/>
          <a:p>
            <a:r>
              <a:rPr lang="en-US" sz="5400" dirty="0">
                <a:latin typeface="Arial" panose="020B0604020202020204" pitchFamily="34" charset="0"/>
                <a:cs typeface="Arial" panose="020B0604020202020204" pitchFamily="34" charset="0"/>
              </a:rPr>
              <a:t>Is dermatology a good career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match for me?</a:t>
            </a:r>
          </a:p>
        </p:txBody>
      </p:sp>
      <p:pic>
        <p:nvPicPr>
          <p:cNvPr id="11" name="Picture 10" descr="A screenshot of a phone&#10;&#10;Description automatically generated">
            <a:extLst>
              <a:ext uri="{FF2B5EF4-FFF2-40B4-BE49-F238E27FC236}">
                <a16:creationId xmlns:a16="http://schemas.microsoft.com/office/drawing/2014/main" id="{DED0BF8D-1791-4962-8D93-B85D68F8F4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429" y="1930503"/>
            <a:ext cx="11148514" cy="5003979"/>
          </a:xfrm>
          <a:prstGeom prst="rect">
            <a:avLst/>
          </a:prstGeom>
        </p:spPr>
      </p:pic>
      <p:pic>
        <p:nvPicPr>
          <p:cNvPr id="12" name="Picture 11" descr="A colorful dots on a black background&#10;&#10;Description automatically generated">
            <a:extLst>
              <a:ext uri="{FF2B5EF4-FFF2-40B4-BE49-F238E27FC236}">
                <a16:creationId xmlns:a16="http://schemas.microsoft.com/office/drawing/2014/main" id="{9E13687D-E1BE-69B2-1099-1FE159B25A8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2662" y="742356"/>
            <a:ext cx="2667000" cy="1663700"/>
          </a:xfrm>
          <a:prstGeom prst="rect">
            <a:avLst/>
          </a:prstGeom>
        </p:spPr>
      </p:pic>
    </p:spTree>
    <p:extLst>
      <p:ext uri="{BB962C8B-B14F-4D97-AF65-F5344CB8AC3E}">
        <p14:creationId xmlns:p14="http://schemas.microsoft.com/office/powerpoint/2010/main" val="3441018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2DA4A-4A2F-9EE2-165B-8A4A29CE9FB4}"/>
            </a:ext>
          </a:extLst>
        </p:cNvPr>
        <p:cNvGrpSpPr/>
        <p:nvPr/>
      </p:nvGrpSpPr>
      <p:grpSpPr>
        <a:xfrm>
          <a:off x="0" y="0"/>
          <a:ext cx="0" cy="0"/>
          <a:chOff x="0" y="0"/>
          <a:chExt cx="0" cy="0"/>
        </a:xfrm>
      </p:grpSpPr>
      <p:pic>
        <p:nvPicPr>
          <p:cNvPr id="32" name="Picture 31" descr="A person in a white coat holding a tablet&#10;&#10;Description automatically generated">
            <a:extLst>
              <a:ext uri="{FF2B5EF4-FFF2-40B4-BE49-F238E27FC236}">
                <a16:creationId xmlns:a16="http://schemas.microsoft.com/office/drawing/2014/main" id="{6B91B165-6FEE-2457-8F3D-A2C8E73E61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430" b="21055"/>
          <a:stretch/>
        </p:blipFill>
        <p:spPr>
          <a:xfrm>
            <a:off x="-812800" y="-457200"/>
            <a:ext cx="13004800" cy="7315200"/>
          </a:xfrm>
          <a:prstGeom prst="rect">
            <a:avLst/>
          </a:prstGeom>
        </p:spPr>
      </p:pic>
      <p:sp>
        <p:nvSpPr>
          <p:cNvPr id="42" name="Title 1">
            <a:extLst>
              <a:ext uri="{FF2B5EF4-FFF2-40B4-BE49-F238E27FC236}">
                <a16:creationId xmlns:a16="http://schemas.microsoft.com/office/drawing/2014/main" id="{FD9DA28A-E646-0295-B733-F8442DEE94FD}"/>
              </a:ext>
            </a:extLst>
          </p:cNvPr>
          <p:cNvSpPr>
            <a:spLocks noGrp="1"/>
          </p:cNvSpPr>
          <p:nvPr>
            <p:ph type="ctrTitle"/>
          </p:nvPr>
        </p:nvSpPr>
        <p:spPr>
          <a:xfrm>
            <a:off x="3412273" y="2475210"/>
            <a:ext cx="8261982" cy="891702"/>
          </a:xfrm>
        </p:spPr>
        <p:txBody>
          <a:bodyPr>
            <a:normAutofit/>
          </a:bodyPr>
          <a:lstStyle/>
          <a:p>
            <a:pPr algn="r"/>
            <a:r>
              <a:rPr lang="en-US" sz="4400" dirty="0">
                <a:latin typeface="Arial" panose="020B0604020202020204" pitchFamily="34" charset="0"/>
                <a:cs typeface="Arial" panose="020B0604020202020204" pitchFamily="34" charset="0"/>
              </a:rPr>
              <a:t>Career Spotlight: Dermatology</a:t>
            </a:r>
          </a:p>
        </p:txBody>
      </p:sp>
      <p:sp>
        <p:nvSpPr>
          <p:cNvPr id="43" name="TextBox 42">
            <a:extLst>
              <a:ext uri="{FF2B5EF4-FFF2-40B4-BE49-F238E27FC236}">
                <a16:creationId xmlns:a16="http://schemas.microsoft.com/office/drawing/2014/main" id="{A40A7D98-23E8-DB50-79B1-D73C03D34E93}"/>
              </a:ext>
            </a:extLst>
          </p:cNvPr>
          <p:cNvSpPr txBox="1"/>
          <p:nvPr/>
        </p:nvSpPr>
        <p:spPr>
          <a:xfrm>
            <a:off x="10977713" y="5946914"/>
            <a:ext cx="3655303" cy="307777"/>
          </a:xfrm>
          <a:prstGeom prst="rect">
            <a:avLst/>
          </a:prstGeom>
          <a:noFill/>
        </p:spPr>
        <p:txBody>
          <a:bodyPr wrap="square">
            <a:spAutoFit/>
          </a:bodyPr>
          <a:lstStyle/>
          <a:p>
            <a:r>
              <a:rPr lang="en-US" sz="700" dirty="0">
                <a:latin typeface="Arial" panose="020B0604020202020204" pitchFamily="34" charset="0"/>
                <a:cs typeface="Arial" panose="020B0604020202020204" pitchFamily="34" charset="0"/>
              </a:rPr>
              <a:t>© 2024 YMI, Inc.</a:t>
            </a:r>
          </a:p>
          <a:p>
            <a:pPr algn="l"/>
            <a:endParaRPr lang="en-US" sz="700" dirty="0"/>
          </a:p>
        </p:txBody>
      </p:sp>
      <p:pic>
        <p:nvPicPr>
          <p:cNvPr id="44" name="Picture 43" descr="A logo with a black background&#10;&#10;Description automatically generated">
            <a:extLst>
              <a:ext uri="{FF2B5EF4-FFF2-40B4-BE49-F238E27FC236}">
                <a16:creationId xmlns:a16="http://schemas.microsoft.com/office/drawing/2014/main" id="{38E216BB-1CC1-273D-3B49-6194C084FD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6551" y="4832633"/>
            <a:ext cx="1401246" cy="1401246"/>
          </a:xfrm>
          <a:prstGeom prst="rect">
            <a:avLst/>
          </a:prstGeom>
        </p:spPr>
      </p:pic>
      <p:sp>
        <p:nvSpPr>
          <p:cNvPr id="45" name="TextBox 44">
            <a:extLst>
              <a:ext uri="{FF2B5EF4-FFF2-40B4-BE49-F238E27FC236}">
                <a16:creationId xmlns:a16="http://schemas.microsoft.com/office/drawing/2014/main" id="{3A3BB0E3-BF35-3D7B-2354-783890E3B8F2}"/>
              </a:ext>
            </a:extLst>
          </p:cNvPr>
          <p:cNvSpPr txBox="1"/>
          <p:nvPr/>
        </p:nvSpPr>
        <p:spPr>
          <a:xfrm>
            <a:off x="5170992" y="6417023"/>
            <a:ext cx="7311118" cy="261610"/>
          </a:xfrm>
          <a:prstGeom prst="rect">
            <a:avLst/>
          </a:prstGeom>
          <a:noFill/>
        </p:spPr>
        <p:txBody>
          <a:bodyPr wrap="square">
            <a:spAutoFit/>
          </a:bodyPr>
          <a:lstStyle/>
          <a:p>
            <a:r>
              <a:rPr lang="en-US" sz="1100" dirty="0">
                <a:solidFill>
                  <a:srgbClr val="3F3F3F"/>
                </a:solidFill>
                <a:effectLst/>
                <a:latin typeface="Arial" panose="020B0604020202020204" pitchFamily="34" charset="0"/>
                <a:cs typeface="Arial" panose="020B0604020202020204" pitchFamily="34" charset="0"/>
              </a:rPr>
              <a:t>This program, brought to you by Young Minds Inspired, is part of Pathways: Inclusivity in Dermatology.</a:t>
            </a:r>
          </a:p>
        </p:txBody>
      </p:sp>
      <p:pic>
        <p:nvPicPr>
          <p:cNvPr id="46" name="Picture 45" descr="A black background with blue and white text&#10;&#10;Description automatically generated">
            <a:extLst>
              <a:ext uri="{FF2B5EF4-FFF2-40B4-BE49-F238E27FC236}">
                <a16:creationId xmlns:a16="http://schemas.microsoft.com/office/drawing/2014/main" id="{F469044F-E2D5-99AF-5A3F-D1430E8D72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6131" y="4139413"/>
            <a:ext cx="2728976" cy="2006913"/>
          </a:xfrm>
          <a:prstGeom prst="rect">
            <a:avLst/>
          </a:prstGeom>
        </p:spPr>
      </p:pic>
      <p:pic>
        <p:nvPicPr>
          <p:cNvPr id="47" name="Picture 46" descr="A blue and white text on a black background&#10;&#10;Description automatically generated">
            <a:extLst>
              <a:ext uri="{FF2B5EF4-FFF2-40B4-BE49-F238E27FC236}">
                <a16:creationId xmlns:a16="http://schemas.microsoft.com/office/drawing/2014/main" id="{0526C338-AABC-019F-4D1D-A4C9BA449FF2}"/>
              </a:ext>
            </a:extLst>
          </p:cNvPr>
          <p:cNvPicPr>
            <a:picLocks noChangeAspect="1"/>
          </p:cNvPicPr>
          <p:nvPr/>
        </p:nvPicPr>
        <p:blipFill>
          <a:blip r:embed="rId6"/>
          <a:stretch>
            <a:fillRect/>
          </a:stretch>
        </p:blipFill>
        <p:spPr>
          <a:xfrm>
            <a:off x="3626929" y="169044"/>
            <a:ext cx="8314698" cy="2818841"/>
          </a:xfrm>
          <a:prstGeom prst="rect">
            <a:avLst/>
          </a:prstGeom>
        </p:spPr>
      </p:pic>
      <p:pic>
        <p:nvPicPr>
          <p:cNvPr id="48" name="Picture 47" descr="A colorful dots on a black background&#10;&#10;Description automatically generated">
            <a:extLst>
              <a:ext uri="{FF2B5EF4-FFF2-40B4-BE49-F238E27FC236}">
                <a16:creationId xmlns:a16="http://schemas.microsoft.com/office/drawing/2014/main" id="{F9726BAC-CE7E-2792-33CD-AD61E3D4CE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9965" y="4509249"/>
            <a:ext cx="3217189" cy="2006913"/>
          </a:xfrm>
          <a:prstGeom prst="rect">
            <a:avLst/>
          </a:prstGeom>
        </p:spPr>
      </p:pic>
      <p:pic>
        <p:nvPicPr>
          <p:cNvPr id="49" name="Picture 48" descr="A logo with a lightning bolt&#10;&#10;Description automatically generated">
            <a:extLst>
              <a:ext uri="{FF2B5EF4-FFF2-40B4-BE49-F238E27FC236}">
                <a16:creationId xmlns:a16="http://schemas.microsoft.com/office/drawing/2014/main" id="{BBEE6D05-631E-D784-2297-9CE40BC211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0015" y="5492122"/>
            <a:ext cx="718343" cy="508826"/>
          </a:xfrm>
          <a:prstGeom prst="rect">
            <a:avLst/>
          </a:prstGeom>
        </p:spPr>
      </p:pic>
    </p:spTree>
    <p:extLst>
      <p:ext uri="{BB962C8B-B14F-4D97-AF65-F5344CB8AC3E}">
        <p14:creationId xmlns:p14="http://schemas.microsoft.com/office/powerpoint/2010/main" val="9455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4FDDF6-16AB-7ABE-2ABF-93AA903B95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1D2D36B-1EBC-5BA2-23E9-87EFD1BDE1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105"/>
          <a:stretch/>
        </p:blipFill>
        <p:spPr>
          <a:xfrm>
            <a:off x="0" y="-1"/>
            <a:ext cx="12192000" cy="7482417"/>
          </a:xfrm>
          <a:prstGeom prst="rect">
            <a:avLst/>
          </a:prstGeom>
        </p:spPr>
      </p:pic>
      <p:sp>
        <p:nvSpPr>
          <p:cNvPr id="8" name="Title 1">
            <a:extLst>
              <a:ext uri="{FF2B5EF4-FFF2-40B4-BE49-F238E27FC236}">
                <a16:creationId xmlns:a16="http://schemas.microsoft.com/office/drawing/2014/main" id="{94AAC76D-DB10-19B6-8B95-70D9F5D3B39E}"/>
              </a:ext>
            </a:extLst>
          </p:cNvPr>
          <p:cNvSpPr>
            <a:spLocks noGrp="1"/>
          </p:cNvSpPr>
          <p:nvPr>
            <p:ph type="title"/>
          </p:nvPr>
        </p:nvSpPr>
        <p:spPr>
          <a:xfrm>
            <a:off x="793661" y="586688"/>
            <a:ext cx="10493038" cy="822438"/>
          </a:xfrm>
        </p:spPr>
        <p:txBody>
          <a:bodyPr anchor="b">
            <a:noAutofit/>
          </a:bodyPr>
          <a:lstStyle/>
          <a:p>
            <a:r>
              <a:rPr lang="en-US" sz="5400" dirty="0">
                <a:latin typeface="Arial" panose="020B0604020202020204" pitchFamily="34" charset="0"/>
                <a:cs typeface="Arial" panose="020B0604020202020204" pitchFamily="34" charset="0"/>
              </a:rPr>
              <a:t>	    Optional Student Survey</a:t>
            </a:r>
          </a:p>
        </p:txBody>
      </p:sp>
      <p:pic>
        <p:nvPicPr>
          <p:cNvPr id="3" name="Picture 2" descr="A qr code with circles&#10;&#10;AI-generated content may be incorrect.">
            <a:extLst>
              <a:ext uri="{FF2B5EF4-FFF2-40B4-BE49-F238E27FC236}">
                <a16:creationId xmlns:a16="http://schemas.microsoft.com/office/drawing/2014/main" id="{CB0A0E16-D005-3E74-602A-9280323E4C04}"/>
              </a:ext>
            </a:extLst>
          </p:cNvPr>
          <p:cNvPicPr>
            <a:picLocks noChangeAspect="1"/>
          </p:cNvPicPr>
          <p:nvPr/>
        </p:nvPicPr>
        <p:blipFill>
          <a:blip r:embed="rId4"/>
          <a:stretch>
            <a:fillRect/>
          </a:stretch>
        </p:blipFill>
        <p:spPr>
          <a:xfrm>
            <a:off x="4995095" y="1995815"/>
            <a:ext cx="1484364" cy="1484364"/>
          </a:xfrm>
          <a:prstGeom prst="rect">
            <a:avLst/>
          </a:prstGeom>
        </p:spPr>
      </p:pic>
    </p:spTree>
    <p:extLst>
      <p:ext uri="{BB962C8B-B14F-4D97-AF65-F5344CB8AC3E}">
        <p14:creationId xmlns:p14="http://schemas.microsoft.com/office/powerpoint/2010/main" val="16280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e and white background&#10;&#10;Description automatically generated">
            <a:extLst>
              <a:ext uri="{FF2B5EF4-FFF2-40B4-BE49-F238E27FC236}">
                <a16:creationId xmlns:a16="http://schemas.microsoft.com/office/drawing/2014/main" id="{D5FC5D5D-BFB8-1F8B-9C1C-326E719534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478"/>
          <a:stretch/>
        </p:blipFill>
        <p:spPr>
          <a:xfrm>
            <a:off x="0" y="0"/>
            <a:ext cx="12268800" cy="7507950"/>
          </a:xfrm>
          <a:prstGeom prst="rect">
            <a:avLst/>
          </a:prstGeom>
        </p:spPr>
      </p:pic>
      <p:sp>
        <p:nvSpPr>
          <p:cNvPr id="7" name="Title 1">
            <a:extLst>
              <a:ext uri="{FF2B5EF4-FFF2-40B4-BE49-F238E27FC236}">
                <a16:creationId xmlns:a16="http://schemas.microsoft.com/office/drawing/2014/main" id="{3D632D84-EA20-ACA5-FAC8-97273FC67FB3}"/>
              </a:ext>
            </a:extLst>
          </p:cNvPr>
          <p:cNvSpPr>
            <a:spLocks noGrp="1"/>
          </p:cNvSpPr>
          <p:nvPr>
            <p:ph type="title"/>
          </p:nvPr>
        </p:nvSpPr>
        <p:spPr>
          <a:xfrm>
            <a:off x="838200" y="543647"/>
            <a:ext cx="10515600" cy="935830"/>
          </a:xfrm>
        </p:spPr>
        <p:txBody>
          <a:bodyPr>
            <a:normAutofit/>
          </a:bodyPr>
          <a:lstStyle/>
          <a:p>
            <a:r>
              <a:rPr lang="en-US" sz="5400" dirty="0">
                <a:latin typeface="Arial" panose="020B0604020202020204" pitchFamily="34" charset="0"/>
                <a:cs typeface="Arial" panose="020B0604020202020204" pitchFamily="34" charset="0"/>
              </a:rPr>
              <a:t>What is Dermatology?</a:t>
            </a:r>
          </a:p>
        </p:txBody>
      </p:sp>
      <p:pic>
        <p:nvPicPr>
          <p:cNvPr id="12" name="Picture 11" descr="A colorful dots on a black background&#10;&#10;Description automatically generated">
            <a:extLst>
              <a:ext uri="{FF2B5EF4-FFF2-40B4-BE49-F238E27FC236}">
                <a16:creationId xmlns:a16="http://schemas.microsoft.com/office/drawing/2014/main" id="{DFDF5449-A904-35DC-F6C1-E249CFE1C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841" y="5027150"/>
            <a:ext cx="2691829" cy="1663700"/>
          </a:xfrm>
          <a:prstGeom prst="rect">
            <a:avLst/>
          </a:prstGeom>
        </p:spPr>
      </p:pic>
      <p:pic>
        <p:nvPicPr>
          <p:cNvPr id="16" name="Picture 15" descr="A screenshot of a medical chat&#10;&#10;Description automatically generated">
            <a:extLst>
              <a:ext uri="{FF2B5EF4-FFF2-40B4-BE49-F238E27FC236}">
                <a16:creationId xmlns:a16="http://schemas.microsoft.com/office/drawing/2014/main" id="{DABECE2E-6E8A-B9F4-9E0B-55A713D5D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300" r="1194"/>
          <a:stretch/>
        </p:blipFill>
        <p:spPr>
          <a:xfrm>
            <a:off x="-284266" y="1471960"/>
            <a:ext cx="12487841" cy="5825365"/>
          </a:xfrm>
          <a:prstGeom prst="rect">
            <a:avLst/>
          </a:prstGeom>
        </p:spPr>
      </p:pic>
    </p:spTree>
    <p:extLst>
      <p:ext uri="{BB962C8B-B14F-4D97-AF65-F5344CB8AC3E}">
        <p14:creationId xmlns:p14="http://schemas.microsoft.com/office/powerpoint/2010/main" val="136965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77D759-B50F-5211-8731-C2496E3555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105"/>
          <a:stretch/>
        </p:blipFill>
        <p:spPr>
          <a:xfrm>
            <a:off x="0" y="-1"/>
            <a:ext cx="12192000" cy="7482417"/>
          </a:xfrm>
          <a:prstGeom prst="rect">
            <a:avLst/>
          </a:prstGeom>
        </p:spPr>
      </p:pic>
      <p:sp>
        <p:nvSpPr>
          <p:cNvPr id="8" name="Title 1">
            <a:extLst>
              <a:ext uri="{FF2B5EF4-FFF2-40B4-BE49-F238E27FC236}">
                <a16:creationId xmlns:a16="http://schemas.microsoft.com/office/drawing/2014/main" id="{D2441C70-A98C-EDAC-C32F-D3C8F4EAF196}"/>
              </a:ext>
            </a:extLst>
          </p:cNvPr>
          <p:cNvSpPr>
            <a:spLocks noGrp="1"/>
          </p:cNvSpPr>
          <p:nvPr>
            <p:ph type="title"/>
          </p:nvPr>
        </p:nvSpPr>
        <p:spPr>
          <a:xfrm>
            <a:off x="793661" y="586688"/>
            <a:ext cx="10066122" cy="822438"/>
          </a:xfrm>
        </p:spPr>
        <p:txBody>
          <a:bodyPr anchor="b">
            <a:noAutofit/>
          </a:bodyPr>
          <a:lstStyle/>
          <a:p>
            <a:r>
              <a:rPr lang="en-US" sz="5400" dirty="0">
                <a:latin typeface="Arial" panose="020B0604020202020204" pitchFamily="34" charset="0"/>
                <a:cs typeface="Arial" panose="020B0604020202020204" pitchFamily="34" charset="0"/>
              </a:rPr>
              <a:t>Three layers of skin</a:t>
            </a:r>
          </a:p>
        </p:txBody>
      </p:sp>
      <p:pic>
        <p:nvPicPr>
          <p:cNvPr id="16" name="Picture 15" descr="A diagram of skin layers&#10;&#10;Description automatically generated">
            <a:extLst>
              <a:ext uri="{FF2B5EF4-FFF2-40B4-BE49-F238E27FC236}">
                <a16:creationId xmlns:a16="http://schemas.microsoft.com/office/drawing/2014/main" id="{0958E8DE-5332-953C-1D8A-D9FDCEED42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306" y="992266"/>
            <a:ext cx="7036642" cy="4862124"/>
          </a:xfrm>
          <a:prstGeom prst="rect">
            <a:avLst/>
          </a:prstGeom>
        </p:spPr>
      </p:pic>
      <p:sp>
        <p:nvSpPr>
          <p:cNvPr id="19" name="TextBox 18">
            <a:extLst>
              <a:ext uri="{FF2B5EF4-FFF2-40B4-BE49-F238E27FC236}">
                <a16:creationId xmlns:a16="http://schemas.microsoft.com/office/drawing/2014/main" id="{15B81770-B539-4B84-4353-17FC6AF78017}"/>
              </a:ext>
            </a:extLst>
          </p:cNvPr>
          <p:cNvSpPr txBox="1"/>
          <p:nvPr/>
        </p:nvSpPr>
        <p:spPr>
          <a:xfrm>
            <a:off x="793661" y="1842076"/>
            <a:ext cx="4135179" cy="4493538"/>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Epidermis</a:t>
            </a:r>
            <a:r>
              <a:rPr lang="en-US" sz="1800" b="1" dirty="0">
                <a:latin typeface="Arial" panose="020B0604020202020204" pitchFamily="34" charset="0"/>
                <a:cs typeface="Arial" panose="020B0604020202020204" pitchFamily="34" charset="0"/>
                <a:sym typeface="Wingdings" pitchFamily="2" charset="2"/>
              </a:rPr>
              <a:t>  </a:t>
            </a:r>
            <a:r>
              <a:rPr lang="en-US" sz="1800" dirty="0">
                <a:latin typeface="Arial" panose="020B0604020202020204" pitchFamily="34" charset="0"/>
                <a:cs typeface="Arial" panose="020B0604020202020204" pitchFamily="34" charset="0"/>
                <a:sym typeface="Wingdings" pitchFamily="2" charset="2"/>
              </a:rPr>
              <a:t>outer protective </a:t>
            </a:r>
            <a:br>
              <a:rPr lang="en-US" sz="1800" dirty="0">
                <a:latin typeface="Arial" panose="020B0604020202020204" pitchFamily="34" charset="0"/>
                <a:cs typeface="Arial" panose="020B0604020202020204" pitchFamily="34" charset="0"/>
                <a:sym typeface="Wingdings" pitchFamily="2" charset="2"/>
              </a:rPr>
            </a:br>
            <a:r>
              <a:rPr lang="en-US" sz="1800" dirty="0">
                <a:latin typeface="Arial" panose="020B0604020202020204" pitchFamily="34" charset="0"/>
                <a:cs typeface="Arial" panose="020B0604020202020204" pitchFamily="34" charset="0"/>
                <a:sym typeface="Wingdings" pitchFamily="2" charset="2"/>
              </a:rPr>
              <a:t>barrier, creates skin cells, provides </a:t>
            </a:r>
            <a:br>
              <a:rPr lang="en-US" sz="1800" dirty="0">
                <a:latin typeface="Arial" panose="020B0604020202020204" pitchFamily="34" charset="0"/>
                <a:cs typeface="Arial" panose="020B0604020202020204" pitchFamily="34" charset="0"/>
                <a:sym typeface="Wingdings" pitchFamily="2" charset="2"/>
              </a:rPr>
            </a:br>
            <a:r>
              <a:rPr lang="en-US" sz="1800" dirty="0">
                <a:latin typeface="Arial" panose="020B0604020202020204" pitchFamily="34" charset="0"/>
                <a:cs typeface="Arial" panose="020B0604020202020204" pitchFamily="34" charset="0"/>
                <a:sym typeface="Wingdings" pitchFamily="2" charset="2"/>
              </a:rPr>
              <a:t>skin color (melanin)</a:t>
            </a:r>
          </a:p>
          <a:p>
            <a:endParaRPr lang="en-US" sz="1800" dirty="0">
              <a:latin typeface="Arial" panose="020B0604020202020204" pitchFamily="34" charset="0"/>
              <a:cs typeface="Arial" panose="020B0604020202020204" pitchFamily="34" charset="0"/>
              <a:sym typeface="Wingdings" pitchFamily="2" charset="2"/>
            </a:endParaRPr>
          </a:p>
          <a:p>
            <a:endParaRPr lang="en-US" sz="2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Dermis </a:t>
            </a:r>
            <a:r>
              <a:rPr lang="en-US" sz="1800" b="1" dirty="0">
                <a:latin typeface="Arial" panose="020B0604020202020204" pitchFamily="34" charset="0"/>
                <a:cs typeface="Arial" panose="020B0604020202020204" pitchFamily="34" charset="0"/>
                <a:sym typeface="Wingdings" pitchFamily="2" charset="2"/>
              </a:rPr>
              <a:t> </a:t>
            </a:r>
            <a:r>
              <a:rPr lang="en-US" sz="1800" dirty="0">
                <a:latin typeface="Arial" panose="020B0604020202020204" pitchFamily="34" charset="0"/>
                <a:cs typeface="Arial" panose="020B0604020202020204" pitchFamily="34" charset="0"/>
                <a:sym typeface="Wingdings" pitchFamily="2" charset="2"/>
              </a:rPr>
              <a:t>grows hair, enables </a:t>
            </a:r>
            <a:br>
              <a:rPr lang="en-US" sz="1800" dirty="0">
                <a:latin typeface="Arial" panose="020B0604020202020204" pitchFamily="34" charset="0"/>
                <a:cs typeface="Arial" panose="020B0604020202020204" pitchFamily="34" charset="0"/>
                <a:sym typeface="Wingdings" pitchFamily="2" charset="2"/>
              </a:rPr>
            </a:br>
            <a:r>
              <a:rPr lang="en-US" sz="1800" dirty="0">
                <a:latin typeface="Arial" panose="020B0604020202020204" pitchFamily="34" charset="0"/>
                <a:cs typeface="Arial" panose="020B0604020202020204" pitchFamily="34" charset="0"/>
                <a:sym typeface="Wingdings" pitchFamily="2" charset="2"/>
              </a:rPr>
              <a:t>touch, makes oil, produces sweat, supplies blood to the epidermis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Hypodermis </a:t>
            </a:r>
            <a:r>
              <a:rPr lang="en-US" sz="1800" b="1" dirty="0">
                <a:latin typeface="Arial" panose="020B0604020202020204" pitchFamily="34" charset="0"/>
                <a:cs typeface="Arial" panose="020B0604020202020204" pitchFamily="34" charset="0"/>
                <a:sym typeface="Wingdings" pitchFamily="2" charset="2"/>
              </a:rPr>
              <a:t> </a:t>
            </a:r>
            <a:r>
              <a:rPr lang="en-US" sz="1800" dirty="0">
                <a:latin typeface="Arial" panose="020B0604020202020204" pitchFamily="34" charset="0"/>
                <a:cs typeface="Arial" panose="020B0604020202020204" pitchFamily="34" charset="0"/>
                <a:sym typeface="Wingdings" pitchFamily="2" charset="2"/>
              </a:rPr>
              <a:t>cushions muscles </a:t>
            </a:r>
            <a:br>
              <a:rPr lang="en-US" sz="1800" dirty="0">
                <a:latin typeface="Arial" panose="020B0604020202020204" pitchFamily="34" charset="0"/>
                <a:cs typeface="Arial" panose="020B0604020202020204" pitchFamily="34" charset="0"/>
                <a:sym typeface="Wingdings" pitchFamily="2" charset="2"/>
              </a:rPr>
            </a:br>
            <a:r>
              <a:rPr lang="en-US" sz="1800" dirty="0">
                <a:latin typeface="Arial" panose="020B0604020202020204" pitchFamily="34" charset="0"/>
                <a:cs typeface="Arial" panose="020B0604020202020204" pitchFamily="34" charset="0"/>
                <a:sym typeface="Wingdings" pitchFamily="2" charset="2"/>
              </a:rPr>
              <a:t>and bones, regulates body </a:t>
            </a:r>
            <a:br>
              <a:rPr lang="en-US" sz="1800" dirty="0">
                <a:latin typeface="Arial" panose="020B0604020202020204" pitchFamily="34" charset="0"/>
                <a:cs typeface="Arial" panose="020B0604020202020204" pitchFamily="34" charset="0"/>
                <a:sym typeface="Wingdings" pitchFamily="2" charset="2"/>
              </a:rPr>
            </a:br>
            <a:r>
              <a:rPr lang="en-US" sz="1800" dirty="0">
                <a:latin typeface="Arial" panose="020B0604020202020204" pitchFamily="34" charset="0"/>
                <a:cs typeface="Arial" panose="020B0604020202020204" pitchFamily="34" charset="0"/>
                <a:sym typeface="Wingdings" pitchFamily="2" charset="2"/>
              </a:rPr>
              <a:t>temperature</a:t>
            </a:r>
          </a:p>
          <a:p>
            <a:endParaRPr lang="en-US" sz="1800" dirty="0">
              <a:latin typeface="Arial" panose="020B0604020202020204" pitchFamily="34" charset="0"/>
              <a:cs typeface="Arial" panose="020B0604020202020204" pitchFamily="34" charset="0"/>
              <a:sym typeface="Wingdings" pitchFamily="2" charset="2"/>
            </a:endParaRPr>
          </a:p>
          <a:p>
            <a:endParaRPr lang="en-US" sz="400" dirty="0">
              <a:latin typeface="Arial" panose="020B0604020202020204" pitchFamily="34" charset="0"/>
              <a:cs typeface="Arial" panose="020B0604020202020204" pitchFamily="34" charset="0"/>
              <a:sym typeface="Wingdings" pitchFamily="2" charset="2"/>
            </a:endParaRPr>
          </a:p>
          <a:p>
            <a:pPr marL="0" indent="0">
              <a:buNone/>
            </a:pPr>
            <a:r>
              <a:rPr lang="en-US" sz="2400" dirty="0">
                <a:latin typeface="Arial" panose="020B0604020202020204" pitchFamily="34" charset="0"/>
                <a:cs typeface="Arial" panose="020B0604020202020204" pitchFamily="34" charset="0"/>
                <a:sym typeface="Wingdings" pitchFamily="2" charset="2"/>
              </a:rPr>
              <a:t>Did You Know? </a:t>
            </a:r>
          </a:p>
          <a:p>
            <a:pPr marL="0" indent="0">
              <a:buNone/>
            </a:pPr>
            <a:r>
              <a:rPr lang="en-US" dirty="0">
                <a:latin typeface="Arial" panose="020B0604020202020204" pitchFamily="34" charset="0"/>
                <a:cs typeface="Arial" panose="020B0604020202020204" pitchFamily="34" charset="0"/>
                <a:sym typeface="Wingdings" pitchFamily="2" charset="2"/>
              </a:rPr>
              <a:t>Underlying health issues can show up on the skin!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43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0F0AF46C-AC10-98D9-0F45-CA13ADA58036}"/>
              </a:ext>
            </a:extLst>
          </p:cNvPr>
          <p:cNvSpPr>
            <a:spLocks noChangeArrowheads="1"/>
          </p:cNvSpPr>
          <p:nvPr/>
        </p:nvSpPr>
        <p:spPr bwMode="auto">
          <a:xfrm>
            <a:off x="-5839805" y="-1"/>
            <a:ext cx="21953619" cy="89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descr="A blue and white background&#10;&#10;Description automatically generated">
            <a:extLst>
              <a:ext uri="{FF2B5EF4-FFF2-40B4-BE49-F238E27FC236}">
                <a16:creationId xmlns:a16="http://schemas.microsoft.com/office/drawing/2014/main" id="{797687E1-FDB5-E724-52BB-96F6247214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105"/>
          <a:stretch/>
        </p:blipFill>
        <p:spPr>
          <a:xfrm>
            <a:off x="0" y="-1"/>
            <a:ext cx="12192000" cy="7482417"/>
          </a:xfrm>
          <a:prstGeom prst="rect">
            <a:avLst/>
          </a:prstGeom>
        </p:spPr>
      </p:pic>
      <p:sp>
        <p:nvSpPr>
          <p:cNvPr id="7" name="Title 1">
            <a:extLst>
              <a:ext uri="{FF2B5EF4-FFF2-40B4-BE49-F238E27FC236}">
                <a16:creationId xmlns:a16="http://schemas.microsoft.com/office/drawing/2014/main" id="{1332FF6F-06FF-AC70-7053-EAB5D4E06383}"/>
              </a:ext>
            </a:extLst>
          </p:cNvPr>
          <p:cNvSpPr>
            <a:spLocks noGrp="1"/>
          </p:cNvSpPr>
          <p:nvPr>
            <p:ph type="title"/>
          </p:nvPr>
        </p:nvSpPr>
        <p:spPr>
          <a:xfrm>
            <a:off x="259308" y="186815"/>
            <a:ext cx="11641540" cy="1048053"/>
          </a:xfrm>
        </p:spPr>
        <p:txBody>
          <a:bodyPr anchor="b">
            <a:noAutofit/>
          </a:bodyPr>
          <a:lstStyle/>
          <a:p>
            <a:pPr algn="ctr"/>
            <a:r>
              <a:rPr lang="en-US" sz="5400" dirty="0">
                <a:latin typeface="Arial" panose="020B0604020202020204" pitchFamily="34" charset="0"/>
                <a:cs typeface="Arial" panose="020B0604020202020204" pitchFamily="34" charset="0"/>
              </a:rPr>
              <a:t>Fitzpatrick Skin Type Classification</a:t>
            </a:r>
            <a:r>
              <a:rPr lang="en-US" sz="5400" baseline="30000" dirty="0">
                <a:latin typeface="Arial" panose="020B0604020202020204" pitchFamily="34" charset="0"/>
                <a:cs typeface="Arial" panose="020B0604020202020204" pitchFamily="34" charset="0"/>
              </a:rPr>
              <a:t>*</a:t>
            </a:r>
          </a:p>
        </p:txBody>
      </p:sp>
      <p:graphicFrame>
        <p:nvGraphicFramePr>
          <p:cNvPr id="10" name="Content Placeholder 7">
            <a:extLst>
              <a:ext uri="{FF2B5EF4-FFF2-40B4-BE49-F238E27FC236}">
                <a16:creationId xmlns:a16="http://schemas.microsoft.com/office/drawing/2014/main" id="{33EC40E0-04F9-0887-9C50-27D42D8A92EE}"/>
              </a:ext>
            </a:extLst>
          </p:cNvPr>
          <p:cNvGraphicFramePr>
            <a:graphicFrameLocks noGrp="1"/>
          </p:cNvGraphicFramePr>
          <p:nvPr>
            <p:ph idx="1"/>
            <p:extLst>
              <p:ext uri="{D42A27DB-BD31-4B8C-83A1-F6EECF244321}">
                <p14:modId xmlns:p14="http://schemas.microsoft.com/office/powerpoint/2010/main" val="1526932030"/>
              </p:ext>
            </p:extLst>
          </p:nvPr>
        </p:nvGraphicFramePr>
        <p:xfrm>
          <a:off x="808639" y="1330767"/>
          <a:ext cx="10406759" cy="3495954"/>
        </p:xfrm>
        <a:graphic>
          <a:graphicData uri="http://schemas.openxmlformats.org/drawingml/2006/table">
            <a:tbl>
              <a:tblPr firstRow="1" firstCol="1" bandRow="1">
                <a:tableStyleId>{5C22544A-7EE6-4342-B048-85BDC9FD1C3A}</a:tableStyleId>
              </a:tblPr>
              <a:tblGrid>
                <a:gridCol w="1381997">
                  <a:extLst>
                    <a:ext uri="{9D8B030D-6E8A-4147-A177-3AD203B41FA5}">
                      <a16:colId xmlns:a16="http://schemas.microsoft.com/office/drawing/2014/main" val="1911984350"/>
                    </a:ext>
                  </a:extLst>
                </a:gridCol>
                <a:gridCol w="5437996">
                  <a:extLst>
                    <a:ext uri="{9D8B030D-6E8A-4147-A177-3AD203B41FA5}">
                      <a16:colId xmlns:a16="http://schemas.microsoft.com/office/drawing/2014/main" val="3361016700"/>
                    </a:ext>
                  </a:extLst>
                </a:gridCol>
                <a:gridCol w="3586766">
                  <a:extLst>
                    <a:ext uri="{9D8B030D-6E8A-4147-A177-3AD203B41FA5}">
                      <a16:colId xmlns:a16="http://schemas.microsoft.com/office/drawing/2014/main" val="3655368554"/>
                    </a:ext>
                  </a:extLst>
                </a:gridCol>
              </a:tblGrid>
              <a:tr h="499422">
                <a:tc>
                  <a:txBody>
                    <a:bodyPr/>
                    <a:lstStyle/>
                    <a:p>
                      <a:pPr marL="0" marR="0" algn="ctr">
                        <a:lnSpc>
                          <a:spcPct val="107000"/>
                        </a:lnSpc>
                        <a:spcBef>
                          <a:spcPts val="0"/>
                        </a:spcBef>
                        <a:spcAft>
                          <a:spcPts val="0"/>
                        </a:spcAft>
                        <a:tabLst>
                          <a:tab pos="1352550" algn="l"/>
                        </a:tabLst>
                      </a:pPr>
                      <a:endParaRPr lang="en-US" sz="200" b="1" i="0" kern="1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tabLst>
                          <a:tab pos="1352550" algn="l"/>
                        </a:tabLst>
                      </a:pPr>
                      <a:r>
                        <a:rPr lang="en-US" sz="1800" b="1" i="0" kern="100" dirty="0">
                          <a:effectLst/>
                          <a:latin typeface="Arial" panose="020B0604020202020204" pitchFamily="34" charset="0"/>
                          <a:cs typeface="Arial" panose="020B0604020202020204" pitchFamily="34" charset="0"/>
                        </a:rPr>
                        <a:t>Skin type</a:t>
                      </a:r>
                      <a:endParaRPr lang="en-US" sz="1800" b="1"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1352550" algn="l"/>
                        </a:tabLst>
                      </a:pPr>
                      <a:r>
                        <a:rPr lang="en-US" sz="1800" b="1" i="0" kern="100" dirty="0">
                          <a:effectLst/>
                          <a:latin typeface="Arial" panose="020B0604020202020204" pitchFamily="34" charset="0"/>
                          <a:cs typeface="Arial" panose="020B0604020202020204" pitchFamily="34" charset="0"/>
                        </a:rPr>
                        <a:t>Typical features</a:t>
                      </a:r>
                      <a:endParaRPr lang="en-US" sz="1800" b="1"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1352550" algn="l"/>
                        </a:tabLst>
                      </a:pPr>
                      <a:r>
                        <a:rPr lang="en-US" sz="1800" b="1" i="0" kern="100" dirty="0">
                          <a:effectLst/>
                          <a:latin typeface="Arial" panose="020B0604020202020204" pitchFamily="34" charset="0"/>
                          <a:cs typeface="Arial" panose="020B0604020202020204" pitchFamily="34" charset="0"/>
                        </a:rPr>
                        <a:t>Tanning ability</a:t>
                      </a:r>
                      <a:endParaRPr lang="en-US" sz="1800" b="1"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01841936"/>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I</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Pale white skin, blue/green eyes, blond/red hair</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Always burns, does not tan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739724235"/>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II</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Fair skin, blue eyes</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Burns easily, tans poorly</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091694587"/>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III</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Darker white skin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Tans after initial burn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826610408"/>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IV</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Light brown skin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Burns minimally, tans easily</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35881333"/>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V</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Brown skin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Rarely burns, tans darkly easily</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300560952"/>
                  </a:ext>
                </a:extLst>
              </a:tr>
              <a:tr h="499422">
                <a:tc>
                  <a:txBody>
                    <a:bodyPr/>
                    <a:lstStyle/>
                    <a:p>
                      <a:pPr marL="0" marR="0" algn="ctr">
                        <a:lnSpc>
                          <a:spcPct val="107000"/>
                        </a:lnSpc>
                        <a:spcBef>
                          <a:spcPts val="0"/>
                        </a:spcBef>
                        <a:spcAft>
                          <a:spcPts val="0"/>
                        </a:spcAft>
                        <a:tabLst>
                          <a:tab pos="1352550" algn="l"/>
                        </a:tabLst>
                      </a:pPr>
                      <a:r>
                        <a:rPr lang="en-US" sz="1800" b="0" i="0" kern="100" dirty="0">
                          <a:solidFill>
                            <a:schemeClr val="tx1"/>
                          </a:solidFill>
                          <a:effectLst/>
                          <a:latin typeface="Arial" panose="020B0604020202020204" pitchFamily="34" charset="0"/>
                          <a:cs typeface="Arial" panose="020B0604020202020204" pitchFamily="34" charset="0"/>
                        </a:rPr>
                        <a:t>VI</a:t>
                      </a:r>
                      <a:endPar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Dark brown or black skin</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a:txBody>
                    <a:bodyPr/>
                    <a:lstStyle/>
                    <a:p>
                      <a:pPr marL="0" marR="0">
                        <a:lnSpc>
                          <a:spcPct val="107000"/>
                        </a:lnSpc>
                        <a:spcBef>
                          <a:spcPts val="0"/>
                        </a:spcBef>
                        <a:spcAft>
                          <a:spcPts val="0"/>
                        </a:spcAft>
                        <a:tabLst>
                          <a:tab pos="1352550" algn="l"/>
                        </a:tabLst>
                      </a:pPr>
                      <a:r>
                        <a:rPr lang="en-US" sz="1800" b="0" i="0" kern="100" dirty="0">
                          <a:effectLst/>
                          <a:latin typeface="Arial" panose="020B0604020202020204" pitchFamily="34" charset="0"/>
                          <a:cs typeface="Arial" panose="020B0604020202020204" pitchFamily="34" charset="0"/>
                        </a:rPr>
                        <a:t>Never burns, always tans darkly</a:t>
                      </a:r>
                      <a:endParaRPr lang="en-US" sz="1800" b="0" i="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477764316"/>
                  </a:ext>
                </a:extLst>
              </a:tr>
            </a:tbl>
          </a:graphicData>
        </a:graphic>
      </p:graphicFrame>
      <p:sp>
        <p:nvSpPr>
          <p:cNvPr id="11" name="TextBox 10">
            <a:extLst>
              <a:ext uri="{FF2B5EF4-FFF2-40B4-BE49-F238E27FC236}">
                <a16:creationId xmlns:a16="http://schemas.microsoft.com/office/drawing/2014/main" id="{7BCD202C-45EE-C4A9-5694-6BD10AF600FE}"/>
              </a:ext>
            </a:extLst>
          </p:cNvPr>
          <p:cNvSpPr txBox="1"/>
          <p:nvPr/>
        </p:nvSpPr>
        <p:spPr>
          <a:xfrm>
            <a:off x="691467" y="5059579"/>
            <a:ext cx="61219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4"/>
              </a:rPr>
              <a:t>Skin phototype (Fitzpatrick skin type) | </a:t>
            </a:r>
            <a:r>
              <a:rPr lang="en-US" sz="1200" dirty="0" err="1">
                <a:latin typeface="Arial" panose="020B0604020202020204" pitchFamily="34" charset="0"/>
                <a:cs typeface="Arial" panose="020B0604020202020204" pitchFamily="34" charset="0"/>
                <a:hlinkClick r:id="rId4"/>
              </a:rPr>
              <a:t>DermNet</a:t>
            </a:r>
            <a:r>
              <a:rPr lang="en-US" sz="1200" dirty="0">
                <a:latin typeface="Arial" panose="020B0604020202020204" pitchFamily="34" charset="0"/>
                <a:cs typeface="Arial" panose="020B0604020202020204" pitchFamily="34" charset="0"/>
                <a:hlinkClick r:id="rId4"/>
              </a:rPr>
              <a:t> (dermnetnz.org)</a:t>
            </a:r>
            <a:endParaRPr lang="en-US" sz="1200" dirty="0">
              <a:latin typeface="Arial" panose="020B0604020202020204" pitchFamily="34" charset="0"/>
              <a:cs typeface="Arial" panose="020B0604020202020204" pitchFamily="34" charset="0"/>
            </a:endParaRPr>
          </a:p>
        </p:txBody>
      </p:sp>
      <p:pic>
        <p:nvPicPr>
          <p:cNvPr id="14" name="Picture 13" descr="A colorful dots on a black background&#10;&#10;Description automatically generated">
            <a:extLst>
              <a:ext uri="{FF2B5EF4-FFF2-40B4-BE49-F238E27FC236}">
                <a16:creationId xmlns:a16="http://schemas.microsoft.com/office/drawing/2014/main" id="{2C7AF440-40DE-A309-72D3-C89207DFD0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9471" y="5007485"/>
            <a:ext cx="2691829" cy="1663700"/>
          </a:xfrm>
          <a:prstGeom prst="rect">
            <a:avLst/>
          </a:prstGeom>
        </p:spPr>
      </p:pic>
    </p:spTree>
    <p:extLst>
      <p:ext uri="{BB962C8B-B14F-4D97-AF65-F5344CB8AC3E}">
        <p14:creationId xmlns:p14="http://schemas.microsoft.com/office/powerpoint/2010/main" val="395041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3D171932-06A5-AE7E-5E46-B39CAA0C8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51"/>
            <a:ext cx="12192000" cy="6873788"/>
          </a:xfrm>
          <a:prstGeom prst="rect">
            <a:avLst/>
          </a:prstGeom>
        </p:spPr>
      </p:pic>
      <p:sp>
        <p:nvSpPr>
          <p:cNvPr id="11" name="Title 1">
            <a:extLst>
              <a:ext uri="{FF2B5EF4-FFF2-40B4-BE49-F238E27FC236}">
                <a16:creationId xmlns:a16="http://schemas.microsoft.com/office/drawing/2014/main" id="{DA1483C8-AEC5-A097-A014-071F62E23CA1}"/>
              </a:ext>
            </a:extLst>
          </p:cNvPr>
          <p:cNvSpPr>
            <a:spLocks noGrp="1"/>
          </p:cNvSpPr>
          <p:nvPr>
            <p:ph type="title"/>
          </p:nvPr>
        </p:nvSpPr>
        <p:spPr>
          <a:xfrm>
            <a:off x="497074" y="412130"/>
            <a:ext cx="5295015" cy="874954"/>
          </a:xfrm>
        </p:spPr>
        <p:txBody>
          <a:bodyPr anchor="b">
            <a:normAutofit fontScale="90000"/>
          </a:bodyPr>
          <a:lstStyle/>
          <a:p>
            <a:br>
              <a:rPr lang="en-US" sz="4800" b="1" dirty="0"/>
            </a:br>
            <a:br>
              <a:rPr lang="en-US" sz="4800" b="1" dirty="0"/>
            </a:br>
            <a:br>
              <a:rPr lang="en-US" sz="4800" b="1" dirty="0"/>
            </a:br>
            <a:br>
              <a:rPr lang="en-US" sz="4800" b="1" dirty="0"/>
            </a:br>
            <a:br>
              <a:rPr lang="en-US" sz="4800" b="1" dirty="0"/>
            </a:br>
            <a:r>
              <a:rPr lang="en-US" sz="6000" dirty="0">
                <a:latin typeface="Arial" panose="020B0604020202020204" pitchFamily="34" charset="0"/>
                <a:cs typeface="Arial" panose="020B0604020202020204" pitchFamily="34" charset="0"/>
              </a:rPr>
              <a:t>Acne</a:t>
            </a:r>
            <a:r>
              <a:rPr lang="en-US" sz="5300" dirty="0">
                <a:latin typeface="Helvetica Light" panose="020B0403020202020204" pitchFamily="34" charset="0"/>
              </a:rPr>
              <a:t> </a:t>
            </a:r>
          </a:p>
        </p:txBody>
      </p:sp>
      <p:sp>
        <p:nvSpPr>
          <p:cNvPr id="12" name="Content Placeholder 2">
            <a:extLst>
              <a:ext uri="{FF2B5EF4-FFF2-40B4-BE49-F238E27FC236}">
                <a16:creationId xmlns:a16="http://schemas.microsoft.com/office/drawing/2014/main" id="{D8DD56E7-9245-7F3E-2D07-C9F7859D72E8}"/>
              </a:ext>
            </a:extLst>
          </p:cNvPr>
          <p:cNvSpPr>
            <a:spLocks noGrp="1"/>
          </p:cNvSpPr>
          <p:nvPr>
            <p:ph idx="1"/>
          </p:nvPr>
        </p:nvSpPr>
        <p:spPr>
          <a:xfrm>
            <a:off x="533531" y="1287084"/>
            <a:ext cx="5665322" cy="5122977"/>
          </a:xfrm>
        </p:spPr>
        <p:txBody>
          <a:bodyPr>
            <a:noAutofit/>
          </a:bodyPr>
          <a:lstStyle/>
          <a:p>
            <a:pPr marL="0" indent="0">
              <a:buNone/>
            </a:pPr>
            <a:r>
              <a:rPr lang="en-US" sz="2400" dirty="0">
                <a:latin typeface="Arial" panose="020B0604020202020204" pitchFamily="34" charset="0"/>
                <a:cs typeface="Arial" panose="020B0604020202020204" pitchFamily="34" charset="0"/>
              </a:rPr>
              <a:t>Signs and symptoms: </a:t>
            </a:r>
          </a:p>
          <a:p>
            <a:r>
              <a:rPr lang="en-US" sz="1800" dirty="0">
                <a:latin typeface="Arial" panose="020B0604020202020204" pitchFamily="34" charset="0"/>
                <a:cs typeface="Arial" panose="020B0604020202020204" pitchFamily="34" charset="0"/>
              </a:rPr>
              <a:t> Whiteheads, blackheads</a:t>
            </a:r>
          </a:p>
          <a:p>
            <a:r>
              <a:rPr lang="en-US" sz="1800" dirty="0">
                <a:latin typeface="Arial" panose="020B0604020202020204" pitchFamily="34" charset="0"/>
                <a:cs typeface="Arial" panose="020B0604020202020204" pitchFamily="34" charset="0"/>
              </a:rPr>
              <a:t> Pimples (white or flesh-colored bumps) </a:t>
            </a:r>
          </a:p>
          <a:p>
            <a:r>
              <a:rPr lang="en-US" sz="1800" dirty="0">
                <a:latin typeface="Arial" panose="020B0604020202020204" pitchFamily="34" charset="0"/>
                <a:cs typeface="Arial" panose="020B0604020202020204" pitchFamily="34" charset="0"/>
              </a:rPr>
              <a:t> Nodules and/or cysts (deep and painful bumps)</a:t>
            </a:r>
          </a:p>
          <a:p>
            <a:endParaRPr lang="en-US" sz="2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Treatment: </a:t>
            </a:r>
          </a:p>
          <a:p>
            <a:r>
              <a:rPr lang="en-US" sz="1800" dirty="0">
                <a:latin typeface="Arial" panose="020B0604020202020204" pitchFamily="34" charset="0"/>
                <a:cs typeface="Arial" panose="020B0604020202020204" pitchFamily="34" charset="0"/>
              </a:rPr>
              <a:t> Topical medications; Rx antibiotics </a:t>
            </a:r>
          </a:p>
          <a:p>
            <a:r>
              <a:rPr lang="en-US" sz="1800" dirty="0">
                <a:latin typeface="Arial" panose="020B0604020202020204" pitchFamily="34" charset="0"/>
                <a:cs typeface="Arial" panose="020B0604020202020204" pitchFamily="34" charset="0"/>
              </a:rPr>
              <a:t> Laser or light therapy; corticosteroid injections </a:t>
            </a:r>
          </a:p>
          <a:p>
            <a:r>
              <a:rPr lang="en-US" sz="1800" dirty="0">
                <a:latin typeface="Arial" panose="020B0604020202020204" pitchFamily="34" charset="0"/>
                <a:cs typeface="Arial" panose="020B0604020202020204" pitchFamily="34" charset="0"/>
                <a:sym typeface="Wingdings" pitchFamily="2" charset="2"/>
              </a:rPr>
              <a:t>Address</a:t>
            </a:r>
            <a:r>
              <a:rPr lang="en-US" sz="1800" dirty="0">
                <a:latin typeface="Arial" panose="020B0604020202020204" pitchFamily="34" charset="0"/>
                <a:cs typeface="Arial" panose="020B0604020202020204" pitchFamily="34" charset="0"/>
              </a:rPr>
              <a:t> acne scars and hyperpigmentation</a:t>
            </a:r>
          </a:p>
        </p:txBody>
      </p:sp>
      <p:pic>
        <p:nvPicPr>
          <p:cNvPr id="14" name="Picture 13">
            <a:extLst>
              <a:ext uri="{FF2B5EF4-FFF2-40B4-BE49-F238E27FC236}">
                <a16:creationId xmlns:a16="http://schemas.microsoft.com/office/drawing/2014/main" id="{CAD74D24-37B9-031A-27CC-7C2B1DB23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9284" y="700896"/>
            <a:ext cx="2252128" cy="1653308"/>
          </a:xfrm>
          <a:prstGeom prst="rect">
            <a:avLst/>
          </a:prstGeom>
        </p:spPr>
      </p:pic>
      <p:pic>
        <p:nvPicPr>
          <p:cNvPr id="17" name="Picture 16" descr="A colorful dots on a black background&#10;&#10;Description automatically generated">
            <a:extLst>
              <a:ext uri="{FF2B5EF4-FFF2-40B4-BE49-F238E27FC236}">
                <a16:creationId xmlns:a16="http://schemas.microsoft.com/office/drawing/2014/main" id="{01584D1E-C053-11BD-F0F3-F5ACDF2E6F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5271" y="4746361"/>
            <a:ext cx="2691829" cy="1663700"/>
          </a:xfrm>
          <a:prstGeom prst="rect">
            <a:avLst/>
          </a:prstGeom>
        </p:spPr>
      </p:pic>
      <p:sp>
        <p:nvSpPr>
          <p:cNvPr id="21" name="TextBox 20">
            <a:extLst>
              <a:ext uri="{FF2B5EF4-FFF2-40B4-BE49-F238E27FC236}">
                <a16:creationId xmlns:a16="http://schemas.microsoft.com/office/drawing/2014/main" id="{FBC9DE96-BC2A-3A0A-A7D6-18DA374443F1}"/>
              </a:ext>
            </a:extLst>
          </p:cNvPr>
          <p:cNvSpPr txBox="1"/>
          <p:nvPr/>
        </p:nvSpPr>
        <p:spPr>
          <a:xfrm>
            <a:off x="7061698" y="6410061"/>
            <a:ext cx="4825557" cy="246221"/>
          </a:xfrm>
          <a:prstGeom prst="rect">
            <a:avLst/>
          </a:prstGeom>
          <a:noFill/>
        </p:spPr>
        <p:txBody>
          <a:bodyPr wrap="square">
            <a:spAutoFit/>
          </a:bodyPr>
          <a:lstStyle/>
          <a:p>
            <a:r>
              <a:rPr lang="en-US" sz="1000" dirty="0">
                <a:solidFill>
                  <a:srgbClr val="3F3F3F"/>
                </a:solidFill>
                <a:effectLst/>
                <a:latin typeface="Helvetica" pitchFamily="2" charset="0"/>
              </a:rPr>
              <a:t>Image used with permission from VisualDx (www.visualdx.com).</a:t>
            </a:r>
          </a:p>
        </p:txBody>
      </p:sp>
      <p:pic>
        <p:nvPicPr>
          <p:cNvPr id="7" name="Picture 6" descr="Close-up of a person's forehead with blisters on their forehead&#10;&#10;Description automatically generated">
            <a:extLst>
              <a:ext uri="{FF2B5EF4-FFF2-40B4-BE49-F238E27FC236}">
                <a16:creationId xmlns:a16="http://schemas.microsoft.com/office/drawing/2014/main" id="{142DE824-4911-0CEF-2437-F57721C164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5903" y="697731"/>
            <a:ext cx="2208244" cy="1656183"/>
          </a:xfrm>
          <a:prstGeom prst="rect">
            <a:avLst/>
          </a:prstGeom>
        </p:spPr>
      </p:pic>
      <p:pic>
        <p:nvPicPr>
          <p:cNvPr id="9" name="Picture 8" descr="Close-up of a person's face with acne&#10;&#10;Description automatically generated">
            <a:extLst>
              <a:ext uri="{FF2B5EF4-FFF2-40B4-BE49-F238E27FC236}">
                <a16:creationId xmlns:a16="http://schemas.microsoft.com/office/drawing/2014/main" id="{F00BD9F4-5CBA-000C-EDCA-948512D008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9257" y="2881853"/>
            <a:ext cx="4642155" cy="3481616"/>
          </a:xfrm>
          <a:prstGeom prst="rect">
            <a:avLst/>
          </a:prstGeom>
        </p:spPr>
      </p:pic>
      <p:sp>
        <p:nvSpPr>
          <p:cNvPr id="3" name="TextBox 2">
            <a:extLst>
              <a:ext uri="{FF2B5EF4-FFF2-40B4-BE49-F238E27FC236}">
                <a16:creationId xmlns:a16="http://schemas.microsoft.com/office/drawing/2014/main" id="{185247B5-C41E-0644-E5A2-8F5A0F1DD1CD}"/>
              </a:ext>
            </a:extLst>
          </p:cNvPr>
          <p:cNvSpPr txBox="1"/>
          <p:nvPr/>
        </p:nvSpPr>
        <p:spPr>
          <a:xfrm>
            <a:off x="9476626" y="2364930"/>
            <a:ext cx="2309103" cy="400110"/>
          </a:xfrm>
          <a:prstGeom prst="rect">
            <a:avLst/>
          </a:prstGeom>
          <a:noFill/>
        </p:spPr>
        <p:txBody>
          <a:bodyPr wrap="square">
            <a:spAutoFit/>
          </a:bodyPr>
          <a:lstStyle/>
          <a:p>
            <a:r>
              <a:rPr lang="en-US" sz="1000" dirty="0">
                <a:solidFill>
                  <a:srgbClr val="3F3F3F"/>
                </a:solidFill>
                <a:effectLst/>
                <a:latin typeface="Helvetica" pitchFamily="2" charset="0"/>
              </a:rPr>
              <a:t>Image used with permission of </a:t>
            </a:r>
            <a:r>
              <a:rPr lang="en-US" sz="1000" dirty="0" err="1">
                <a:solidFill>
                  <a:srgbClr val="3F3F3F"/>
                </a:solidFill>
                <a:effectLst/>
                <a:latin typeface="Helvetica" pitchFamily="2" charset="0"/>
              </a:rPr>
              <a:t>DermNetNZ</a:t>
            </a:r>
            <a:r>
              <a:rPr lang="en-US" sz="1000" dirty="0">
                <a:solidFill>
                  <a:srgbClr val="3F3F3F"/>
                </a:solidFill>
                <a:effectLst/>
                <a:latin typeface="Helvetica" pitchFamily="2" charset="0"/>
              </a:rPr>
              <a:t>.</a:t>
            </a:r>
          </a:p>
        </p:txBody>
      </p:sp>
      <p:sp>
        <p:nvSpPr>
          <p:cNvPr id="5" name="TextBox 4">
            <a:extLst>
              <a:ext uri="{FF2B5EF4-FFF2-40B4-BE49-F238E27FC236}">
                <a16:creationId xmlns:a16="http://schemas.microsoft.com/office/drawing/2014/main" id="{5CB94204-F4EB-F8D6-73C2-29336A53552C}"/>
              </a:ext>
            </a:extLst>
          </p:cNvPr>
          <p:cNvSpPr txBox="1"/>
          <p:nvPr/>
        </p:nvSpPr>
        <p:spPr>
          <a:xfrm>
            <a:off x="7055903" y="2353915"/>
            <a:ext cx="2079012" cy="400110"/>
          </a:xfrm>
          <a:prstGeom prst="rect">
            <a:avLst/>
          </a:prstGeom>
          <a:noFill/>
        </p:spPr>
        <p:txBody>
          <a:bodyPr wrap="square">
            <a:spAutoFit/>
          </a:bodyPr>
          <a:lstStyle/>
          <a:p>
            <a:r>
              <a:rPr lang="en-US" sz="1000" dirty="0">
                <a:solidFill>
                  <a:srgbClr val="3F3F3F"/>
                </a:solidFill>
                <a:effectLst/>
                <a:latin typeface="Helvetica" pitchFamily="2" charset="0"/>
              </a:rPr>
              <a:t>Image used with permission from VisualDx (www.visualdx.com).</a:t>
            </a:r>
          </a:p>
        </p:txBody>
      </p:sp>
    </p:spTree>
    <p:extLst>
      <p:ext uri="{BB962C8B-B14F-4D97-AF65-F5344CB8AC3E}">
        <p14:creationId xmlns:p14="http://schemas.microsoft.com/office/powerpoint/2010/main" val="1896130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3581F262-2E3C-C6F7-B853-408F0E36E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26"/>
          <a:stretch/>
        </p:blipFill>
        <p:spPr>
          <a:xfrm>
            <a:off x="-10886" y="17833"/>
            <a:ext cx="12192000" cy="7091812"/>
          </a:xfrm>
          <a:prstGeom prst="rect">
            <a:avLst/>
          </a:prstGeom>
        </p:spPr>
      </p:pic>
      <p:sp>
        <p:nvSpPr>
          <p:cNvPr id="12" name="Title 1">
            <a:extLst>
              <a:ext uri="{FF2B5EF4-FFF2-40B4-BE49-F238E27FC236}">
                <a16:creationId xmlns:a16="http://schemas.microsoft.com/office/drawing/2014/main" id="{F79F6521-A738-A235-7FFD-ADFB45F0644D}"/>
              </a:ext>
            </a:extLst>
          </p:cNvPr>
          <p:cNvSpPr>
            <a:spLocks noGrp="1"/>
          </p:cNvSpPr>
          <p:nvPr>
            <p:ph type="title"/>
          </p:nvPr>
        </p:nvSpPr>
        <p:spPr>
          <a:xfrm>
            <a:off x="4756095" y="916281"/>
            <a:ext cx="6919882" cy="817479"/>
          </a:xfrm>
        </p:spPr>
        <p:txBody>
          <a:bodyPr anchor="b">
            <a:noAutofit/>
          </a:bodyPr>
          <a:lstStyle/>
          <a:p>
            <a:r>
              <a:rPr lang="en-US" sz="5400" dirty="0">
                <a:latin typeface="Arial" panose="020B0604020202020204" pitchFamily="34" charset="0"/>
                <a:cs typeface="Arial" panose="020B0604020202020204" pitchFamily="34" charset="0"/>
              </a:rPr>
              <a:t>Atopic Dermatitis (Eczema)</a:t>
            </a:r>
          </a:p>
        </p:txBody>
      </p:sp>
      <p:sp>
        <p:nvSpPr>
          <p:cNvPr id="13" name="Content Placeholder 2">
            <a:extLst>
              <a:ext uri="{FF2B5EF4-FFF2-40B4-BE49-F238E27FC236}">
                <a16:creationId xmlns:a16="http://schemas.microsoft.com/office/drawing/2014/main" id="{4201BE67-8BE9-EB45-7CC7-7A5486448277}"/>
              </a:ext>
            </a:extLst>
          </p:cNvPr>
          <p:cNvSpPr>
            <a:spLocks noGrp="1"/>
          </p:cNvSpPr>
          <p:nvPr>
            <p:ph idx="1"/>
          </p:nvPr>
        </p:nvSpPr>
        <p:spPr>
          <a:xfrm>
            <a:off x="4646712" y="1912447"/>
            <a:ext cx="7545288" cy="4661210"/>
          </a:xfrm>
        </p:spPr>
        <p:txBody>
          <a:bodyPr>
            <a:normAutofit/>
          </a:bodyPr>
          <a:lstStyle/>
          <a:p>
            <a:pPr marL="0" indent="0">
              <a:buNone/>
            </a:pPr>
            <a:r>
              <a:rPr lang="en-US" dirty="0">
                <a:latin typeface="Arial" panose="020B0604020202020204" pitchFamily="34" charset="0"/>
                <a:cs typeface="Arial" panose="020B0604020202020204" pitchFamily="34" charset="0"/>
              </a:rPr>
              <a:t>Signs and symptoms: </a:t>
            </a:r>
          </a:p>
          <a:p>
            <a:r>
              <a:rPr lang="en-US" sz="1800" dirty="0">
                <a:latin typeface="Arial" panose="020B0604020202020204" pitchFamily="34" charset="0"/>
                <a:cs typeface="Arial" panose="020B0604020202020204" pitchFamily="34" charset="0"/>
              </a:rPr>
              <a:t>Itchy skin that develops into a rash </a:t>
            </a:r>
          </a:p>
          <a:p>
            <a:r>
              <a:rPr lang="en-US" sz="1800" dirty="0">
                <a:latin typeface="Arial" panose="020B0604020202020204" pitchFamily="34" charset="0"/>
                <a:cs typeface="Arial" panose="020B0604020202020204" pitchFamily="34" charset="0"/>
              </a:rPr>
              <a:t>Raw, cracked, irritated skin that may bleed</a:t>
            </a:r>
          </a:p>
          <a:p>
            <a:r>
              <a:rPr lang="en-US" sz="1800" dirty="0">
                <a:latin typeface="Arial" panose="020B0604020202020204" pitchFamily="34" charset="0"/>
                <a:cs typeface="Arial" panose="020B0604020202020204" pitchFamily="34" charset="0"/>
              </a:rPr>
              <a:t>Oozing, blister-like lesions that may become scaly or crusted</a:t>
            </a:r>
          </a:p>
          <a:p>
            <a:endParaRPr lang="en-US" sz="3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Treatment: </a:t>
            </a:r>
          </a:p>
          <a:p>
            <a:r>
              <a:rPr lang="en-US" sz="1800" dirty="0">
                <a:latin typeface="Arial" panose="020B0604020202020204" pitchFamily="34" charset="0"/>
                <a:cs typeface="Arial" panose="020B0604020202020204" pitchFamily="34" charset="0"/>
              </a:rPr>
              <a:t>Keep skin moisturized with fragrance-free creams and ointments </a:t>
            </a:r>
          </a:p>
          <a:p>
            <a:r>
              <a:rPr lang="en-US" sz="1800" dirty="0">
                <a:latin typeface="Arial" panose="020B0604020202020204" pitchFamily="34" charset="0"/>
                <a:cs typeface="Arial" panose="020B0604020202020204" pitchFamily="34" charset="0"/>
              </a:rPr>
              <a:t>Topical and systemic anti-inflammatory medications</a:t>
            </a:r>
          </a:p>
          <a:p>
            <a:pPr marL="0" indent="0">
              <a:buNone/>
            </a:pPr>
            <a:endParaRPr lang="en-US" sz="1700" dirty="0">
              <a:latin typeface="Arial" panose="020B0604020202020204" pitchFamily="34" charset="0"/>
              <a:cs typeface="Arial" panose="020B0604020202020204" pitchFamily="34" charset="0"/>
            </a:endParaRPr>
          </a:p>
          <a:p>
            <a:pPr>
              <a:buFont typeface="Wingdings" pitchFamily="2" charset="2"/>
              <a:buChar char="Ø"/>
            </a:pPr>
            <a:endParaRPr lang="en-US" sz="1700" dirty="0">
              <a:latin typeface="Arial" panose="020B0604020202020204" pitchFamily="34" charset="0"/>
              <a:cs typeface="Arial" panose="020B0604020202020204" pitchFamily="34" charset="0"/>
            </a:endParaRPr>
          </a:p>
        </p:txBody>
      </p:sp>
      <p:pic>
        <p:nvPicPr>
          <p:cNvPr id="23" name="Picture 22" descr="A colorful dots on a black background&#10;&#10;Description automatically generated">
            <a:extLst>
              <a:ext uri="{FF2B5EF4-FFF2-40B4-BE49-F238E27FC236}">
                <a16:creationId xmlns:a16="http://schemas.microsoft.com/office/drawing/2014/main" id="{F6D92BF1-A75D-E7B2-C59E-AE5D9F3EE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6248" y="1014531"/>
            <a:ext cx="2691829" cy="1663700"/>
          </a:xfrm>
          <a:prstGeom prst="rect">
            <a:avLst/>
          </a:prstGeom>
        </p:spPr>
      </p:pic>
      <p:sp>
        <p:nvSpPr>
          <p:cNvPr id="24" name="TextBox 23">
            <a:extLst>
              <a:ext uri="{FF2B5EF4-FFF2-40B4-BE49-F238E27FC236}">
                <a16:creationId xmlns:a16="http://schemas.microsoft.com/office/drawing/2014/main" id="{4C412E44-DD90-6CCB-6A2D-B79D87EF6ABF}"/>
              </a:ext>
            </a:extLst>
          </p:cNvPr>
          <p:cNvSpPr txBox="1"/>
          <p:nvPr/>
        </p:nvSpPr>
        <p:spPr>
          <a:xfrm>
            <a:off x="270097" y="6342825"/>
            <a:ext cx="6704637" cy="230832"/>
          </a:xfrm>
          <a:prstGeom prst="rect">
            <a:avLst/>
          </a:prstGeom>
          <a:noFill/>
        </p:spPr>
        <p:txBody>
          <a:bodyPr wrap="square">
            <a:spAutoFit/>
          </a:bodyPr>
          <a:lstStyle/>
          <a:p>
            <a:r>
              <a:rPr lang="en-US" sz="900" dirty="0">
                <a:solidFill>
                  <a:srgbClr val="3F3F3F"/>
                </a:solidFill>
                <a:effectLst/>
                <a:latin typeface="Helvetica" pitchFamily="2" charset="0"/>
              </a:rPr>
              <a:t>Image used with permission from </a:t>
            </a:r>
            <a:r>
              <a:rPr lang="en-US" sz="900" dirty="0">
                <a:solidFill>
                  <a:srgbClr val="3F3F3F"/>
                </a:solidFill>
                <a:latin typeface="Helvetica" pitchFamily="2" charset="0"/>
              </a:rPr>
              <a:t>Derm-Net NZ</a:t>
            </a:r>
            <a:endParaRPr lang="en-US" sz="900" dirty="0">
              <a:solidFill>
                <a:srgbClr val="3F3F3F"/>
              </a:solidFill>
              <a:effectLst/>
              <a:latin typeface="Helvetica" pitchFamily="2" charset="0"/>
            </a:endParaRPr>
          </a:p>
        </p:txBody>
      </p:sp>
      <p:pic>
        <p:nvPicPr>
          <p:cNvPr id="3" name="Picture 2" descr="A close-up of a child with psoriasis&#10;&#10;Description automatically generated">
            <a:extLst>
              <a:ext uri="{FF2B5EF4-FFF2-40B4-BE49-F238E27FC236}">
                <a16:creationId xmlns:a16="http://schemas.microsoft.com/office/drawing/2014/main" id="{C619A394-05FC-F6AF-4E46-003080F79D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958" y="280526"/>
            <a:ext cx="2316378" cy="3148474"/>
          </a:xfrm>
          <a:prstGeom prst="rect">
            <a:avLst/>
          </a:prstGeom>
        </p:spPr>
      </p:pic>
      <p:pic>
        <p:nvPicPr>
          <p:cNvPr id="7" name="Picture 6" descr="A person's arm with dark spots&#10;&#10;Description automatically generated">
            <a:extLst>
              <a:ext uri="{FF2B5EF4-FFF2-40B4-BE49-F238E27FC236}">
                <a16:creationId xmlns:a16="http://schemas.microsoft.com/office/drawing/2014/main" id="{AE49C11D-2AA5-5BA6-725E-A4554C25BE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2106708" y="1248545"/>
            <a:ext cx="3148476" cy="1212437"/>
          </a:xfrm>
          <a:prstGeom prst="rect">
            <a:avLst/>
          </a:prstGeom>
        </p:spPr>
      </p:pic>
      <p:pic>
        <p:nvPicPr>
          <p:cNvPr id="4" name="Picture 3" descr="Close-up of a baby's face with red rash&#10;&#10;Description automatically generated">
            <a:extLst>
              <a:ext uri="{FF2B5EF4-FFF2-40B4-BE49-F238E27FC236}">
                <a16:creationId xmlns:a16="http://schemas.microsoft.com/office/drawing/2014/main" id="{B3CCD59B-7D5F-6027-2884-0620F8A7C9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405" y="4093029"/>
            <a:ext cx="2743268" cy="2100941"/>
          </a:xfrm>
          <a:prstGeom prst="rect">
            <a:avLst/>
          </a:prstGeom>
        </p:spPr>
      </p:pic>
      <p:sp>
        <p:nvSpPr>
          <p:cNvPr id="6" name="TextBox 5">
            <a:extLst>
              <a:ext uri="{FF2B5EF4-FFF2-40B4-BE49-F238E27FC236}">
                <a16:creationId xmlns:a16="http://schemas.microsoft.com/office/drawing/2014/main" id="{0C24F56E-22D9-DD69-1431-A61987732C79}"/>
              </a:ext>
            </a:extLst>
          </p:cNvPr>
          <p:cNvSpPr txBox="1"/>
          <p:nvPr/>
        </p:nvSpPr>
        <p:spPr>
          <a:xfrm>
            <a:off x="270097" y="3439948"/>
            <a:ext cx="2527532" cy="369332"/>
          </a:xfrm>
          <a:prstGeom prst="rect">
            <a:avLst/>
          </a:prstGeom>
          <a:noFill/>
        </p:spPr>
        <p:txBody>
          <a:bodyPr wrap="square">
            <a:spAutoFit/>
          </a:bodyPr>
          <a:lstStyle/>
          <a:p>
            <a:r>
              <a:rPr lang="en-US" sz="900" dirty="0">
                <a:solidFill>
                  <a:srgbClr val="3F3F3F"/>
                </a:solidFill>
                <a:effectLst/>
                <a:latin typeface="Helvetica" pitchFamily="2" charset="0"/>
              </a:rPr>
              <a:t>Image used with permission from </a:t>
            </a:r>
            <a:r>
              <a:rPr lang="en-US" sz="900" dirty="0">
                <a:solidFill>
                  <a:srgbClr val="3F3F3F"/>
                </a:solidFill>
                <a:latin typeface="Helvetica" pitchFamily="2" charset="0"/>
              </a:rPr>
              <a:t>Skin of Color Society</a:t>
            </a:r>
            <a:r>
              <a:rPr lang="en-US" sz="900" dirty="0">
                <a:solidFill>
                  <a:srgbClr val="3F3F3F"/>
                </a:solidFill>
                <a:effectLst/>
                <a:latin typeface="Helvetica" pitchFamily="2" charset="0"/>
              </a:rPr>
              <a:t>.</a:t>
            </a:r>
          </a:p>
        </p:txBody>
      </p:sp>
      <p:sp>
        <p:nvSpPr>
          <p:cNvPr id="9" name="TextBox 8">
            <a:extLst>
              <a:ext uri="{FF2B5EF4-FFF2-40B4-BE49-F238E27FC236}">
                <a16:creationId xmlns:a16="http://schemas.microsoft.com/office/drawing/2014/main" id="{F8553328-9F7F-B685-C500-716A2F7513E8}"/>
              </a:ext>
            </a:extLst>
          </p:cNvPr>
          <p:cNvSpPr txBox="1"/>
          <p:nvPr/>
        </p:nvSpPr>
        <p:spPr>
          <a:xfrm>
            <a:off x="2996292" y="3413062"/>
            <a:ext cx="1325335" cy="646331"/>
          </a:xfrm>
          <a:prstGeom prst="rect">
            <a:avLst/>
          </a:prstGeom>
          <a:noFill/>
        </p:spPr>
        <p:txBody>
          <a:bodyPr wrap="square">
            <a:spAutoFit/>
          </a:bodyPr>
          <a:lstStyle/>
          <a:p>
            <a:r>
              <a:rPr lang="en-US" sz="900" dirty="0">
                <a:solidFill>
                  <a:srgbClr val="3F3F3F"/>
                </a:solidFill>
                <a:effectLst/>
                <a:latin typeface="Helvetica" pitchFamily="2" charset="0"/>
              </a:rPr>
              <a:t>Image used with permission </a:t>
            </a:r>
            <a:r>
              <a:rPr lang="en-US" sz="900" dirty="0">
                <a:solidFill>
                  <a:srgbClr val="3F3F3F"/>
                </a:solidFill>
                <a:latin typeface="Helvetica" pitchFamily="2" charset="0"/>
              </a:rPr>
              <a:t>from American Academy of Dermatology</a:t>
            </a:r>
            <a:r>
              <a:rPr lang="en-US" sz="900" dirty="0">
                <a:solidFill>
                  <a:srgbClr val="3F3F3F"/>
                </a:solidFill>
                <a:effectLst/>
                <a:latin typeface="Helvetica" pitchFamily="2" charset="0"/>
              </a:rPr>
              <a:t>.</a:t>
            </a:r>
          </a:p>
        </p:txBody>
      </p:sp>
    </p:spTree>
    <p:extLst>
      <p:ext uri="{BB962C8B-B14F-4D97-AF65-F5344CB8AC3E}">
        <p14:creationId xmlns:p14="http://schemas.microsoft.com/office/powerpoint/2010/main" val="12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D8D2B694-D7B3-9B58-EC03-C1AAE6F09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104" b="-9104"/>
          <a:stretch/>
        </p:blipFill>
        <p:spPr>
          <a:xfrm>
            <a:off x="-10720" y="-624417"/>
            <a:ext cx="12192000" cy="8106834"/>
          </a:xfrm>
          <a:prstGeom prst="rect">
            <a:avLst/>
          </a:prstGeom>
        </p:spPr>
      </p:pic>
      <p:sp>
        <p:nvSpPr>
          <p:cNvPr id="12" name="Title 1">
            <a:extLst>
              <a:ext uri="{FF2B5EF4-FFF2-40B4-BE49-F238E27FC236}">
                <a16:creationId xmlns:a16="http://schemas.microsoft.com/office/drawing/2014/main" id="{B2B04E53-E78C-FEEA-3734-F6928AB4F5C3}"/>
              </a:ext>
            </a:extLst>
          </p:cNvPr>
          <p:cNvSpPr>
            <a:spLocks noGrp="1"/>
          </p:cNvSpPr>
          <p:nvPr>
            <p:ph type="title"/>
          </p:nvPr>
        </p:nvSpPr>
        <p:spPr>
          <a:xfrm>
            <a:off x="757228" y="1099134"/>
            <a:ext cx="6894576" cy="865394"/>
          </a:xfrm>
        </p:spPr>
        <p:txBody>
          <a:bodyPr anchor="b">
            <a:normAutofit fontScale="90000"/>
          </a:bodyPr>
          <a:lstStyle/>
          <a:p>
            <a:r>
              <a:rPr lang="en-US" sz="5400" dirty="0">
                <a:latin typeface="Arial" panose="020B0604020202020204" pitchFamily="34" charset="0"/>
                <a:cs typeface="Arial" panose="020B0604020202020204" pitchFamily="34" charset="0"/>
              </a:rPr>
              <a:t>Seborrheic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Dermatitis </a:t>
            </a:r>
          </a:p>
        </p:txBody>
      </p:sp>
      <p:sp>
        <p:nvSpPr>
          <p:cNvPr id="13" name="Content Placeholder 2">
            <a:extLst>
              <a:ext uri="{FF2B5EF4-FFF2-40B4-BE49-F238E27FC236}">
                <a16:creationId xmlns:a16="http://schemas.microsoft.com/office/drawing/2014/main" id="{DF0A725D-C744-58FF-BA29-796A4F21ADA2}"/>
              </a:ext>
            </a:extLst>
          </p:cNvPr>
          <p:cNvSpPr>
            <a:spLocks noGrp="1"/>
          </p:cNvSpPr>
          <p:nvPr>
            <p:ph idx="1"/>
          </p:nvPr>
        </p:nvSpPr>
        <p:spPr>
          <a:xfrm>
            <a:off x="698654" y="2152751"/>
            <a:ext cx="6894576" cy="5010617"/>
          </a:xfrm>
        </p:spPr>
        <p:txBody>
          <a:bodyPr>
            <a:normAutofit/>
          </a:bodyPr>
          <a:lstStyle/>
          <a:p>
            <a:pPr marL="0" indent="0">
              <a:buNone/>
            </a:pPr>
            <a:r>
              <a:rPr lang="en-US" dirty="0">
                <a:latin typeface="Arial" panose="020B0604020202020204" pitchFamily="34" charset="0"/>
                <a:cs typeface="Arial" panose="020B0604020202020204" pitchFamily="34" charset="0"/>
              </a:rPr>
              <a:t>Signs and symptoms:</a:t>
            </a:r>
          </a:p>
          <a:p>
            <a:r>
              <a:rPr lang="en-US" sz="1800" dirty="0">
                <a:latin typeface="Arial" panose="020B0604020202020204" pitchFamily="34" charset="0"/>
                <a:cs typeface="Arial" panose="020B0604020202020204" pitchFamily="34" charset="0"/>
              </a:rPr>
              <a:t> A scaly rash, inflamed skin, flaking </a:t>
            </a:r>
          </a:p>
          <a:p>
            <a:r>
              <a:rPr lang="en-US" sz="1800" dirty="0">
                <a:latin typeface="Arial" panose="020B0604020202020204" pitchFamily="34" charset="0"/>
                <a:cs typeface="Arial" panose="020B0604020202020204" pitchFamily="34" charset="0"/>
              </a:rPr>
              <a:t> Mainly affects scalp</a:t>
            </a:r>
          </a:p>
          <a:p>
            <a:r>
              <a:rPr lang="en-US" sz="1800" dirty="0">
                <a:latin typeface="Arial" panose="020B0604020202020204" pitchFamily="34" charset="0"/>
                <a:cs typeface="Arial" panose="020B0604020202020204" pitchFamily="34" charset="0"/>
              </a:rPr>
              <a:t> Can be found on ears, eyebrows, beard, chest hair, nostrils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Treatment: </a:t>
            </a:r>
          </a:p>
          <a:p>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OTC anti-dandruff/anti-fungal shampoo </a:t>
            </a:r>
          </a:p>
          <a:p>
            <a:r>
              <a:rPr lang="en-US" sz="1800" dirty="0">
                <a:latin typeface="Arial" panose="020B0604020202020204" pitchFamily="34" charset="0"/>
                <a:cs typeface="Arial" panose="020B0604020202020204" pitchFamily="34" charset="0"/>
              </a:rPr>
              <a:t> Rx topical medications to reduce inflammation</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2200" dirty="0"/>
          </a:p>
          <a:p>
            <a:pPr>
              <a:buFont typeface="Wingdings" pitchFamily="2" charset="2"/>
              <a:buChar char="v"/>
            </a:pPr>
            <a:endParaRPr lang="en-US" sz="2200" dirty="0"/>
          </a:p>
        </p:txBody>
      </p:sp>
      <p:pic>
        <p:nvPicPr>
          <p:cNvPr id="18" name="Picture 17" descr="A colorful dots on a black background&#10;&#10;Description automatically generated">
            <a:extLst>
              <a:ext uri="{FF2B5EF4-FFF2-40B4-BE49-F238E27FC236}">
                <a16:creationId xmlns:a16="http://schemas.microsoft.com/office/drawing/2014/main" id="{D8616EAF-70F9-0A33-54B0-CF5048BED8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2515" y="4576877"/>
            <a:ext cx="2691829" cy="1663700"/>
          </a:xfrm>
          <a:prstGeom prst="rect">
            <a:avLst/>
          </a:prstGeom>
        </p:spPr>
      </p:pic>
      <p:pic>
        <p:nvPicPr>
          <p:cNvPr id="28" name="Picture 27" descr="A close-up of an ear&#10;&#10;Description automatically generated">
            <a:extLst>
              <a:ext uri="{FF2B5EF4-FFF2-40B4-BE49-F238E27FC236}">
                <a16:creationId xmlns:a16="http://schemas.microsoft.com/office/drawing/2014/main" id="{7B199B5B-D7D0-1F96-3648-D2F42EC5EF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2851" y="3395326"/>
            <a:ext cx="3102646" cy="2951824"/>
          </a:xfrm>
          <a:prstGeom prst="rect">
            <a:avLst/>
          </a:prstGeom>
        </p:spPr>
      </p:pic>
      <p:pic>
        <p:nvPicPr>
          <p:cNvPr id="3" name="Picture 2" descr="Close-up of a person's face&#10;&#10;Description automatically generated">
            <a:extLst>
              <a:ext uri="{FF2B5EF4-FFF2-40B4-BE49-F238E27FC236}">
                <a16:creationId xmlns:a16="http://schemas.microsoft.com/office/drawing/2014/main" id="{2D737F94-5E38-2865-C26F-C5D0939D24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03420" y="617422"/>
            <a:ext cx="3102646" cy="2326985"/>
          </a:xfrm>
          <a:prstGeom prst="rect">
            <a:avLst/>
          </a:prstGeom>
        </p:spPr>
      </p:pic>
      <p:pic>
        <p:nvPicPr>
          <p:cNvPr id="5" name="Picture 4" descr="A close-up of a person's forehead&#10;&#10;Description automatically generated">
            <a:extLst>
              <a:ext uri="{FF2B5EF4-FFF2-40B4-BE49-F238E27FC236}">
                <a16:creationId xmlns:a16="http://schemas.microsoft.com/office/drawing/2014/main" id="{2481EC0A-8F8D-5A59-57B1-3D64B50E2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2850" y="617424"/>
            <a:ext cx="3102646" cy="2326984"/>
          </a:xfrm>
          <a:prstGeom prst="rect">
            <a:avLst/>
          </a:prstGeom>
        </p:spPr>
      </p:pic>
      <p:sp>
        <p:nvSpPr>
          <p:cNvPr id="4" name="TextBox 3">
            <a:extLst>
              <a:ext uri="{FF2B5EF4-FFF2-40B4-BE49-F238E27FC236}">
                <a16:creationId xmlns:a16="http://schemas.microsoft.com/office/drawing/2014/main" id="{AA430108-010C-92DC-AB56-7B5D56B82B28}"/>
              </a:ext>
            </a:extLst>
          </p:cNvPr>
          <p:cNvSpPr txBox="1"/>
          <p:nvPr/>
        </p:nvSpPr>
        <p:spPr>
          <a:xfrm>
            <a:off x="5298650" y="2954063"/>
            <a:ext cx="3315694" cy="369332"/>
          </a:xfrm>
          <a:prstGeom prst="rect">
            <a:avLst/>
          </a:prstGeom>
          <a:noFill/>
        </p:spPr>
        <p:txBody>
          <a:bodyPr wrap="square">
            <a:spAutoFit/>
          </a:bodyPr>
          <a:lstStyle/>
          <a:p>
            <a:r>
              <a:rPr lang="en-US" sz="900" dirty="0">
                <a:solidFill>
                  <a:srgbClr val="3F3F3F"/>
                </a:solidFill>
                <a:effectLst/>
                <a:latin typeface="Helvetica" pitchFamily="2" charset="0"/>
              </a:rPr>
              <a:t> Image used with permission from </a:t>
            </a:r>
            <a:r>
              <a:rPr lang="en-US" sz="900" dirty="0" err="1">
                <a:solidFill>
                  <a:srgbClr val="3F3F3F"/>
                </a:solidFill>
                <a:effectLst/>
                <a:latin typeface="Helvetica" pitchFamily="2" charset="0"/>
              </a:rPr>
              <a:t>VisualDX</a:t>
            </a:r>
            <a:r>
              <a:rPr lang="en-US" sz="900" dirty="0">
                <a:solidFill>
                  <a:srgbClr val="3F3F3F"/>
                </a:solidFill>
                <a:effectLst/>
                <a:latin typeface="Helvetica" pitchFamily="2" charset="0"/>
              </a:rPr>
              <a:t> (</a:t>
            </a:r>
            <a:r>
              <a:rPr lang="en-US" sz="900" dirty="0" err="1">
                <a:solidFill>
                  <a:srgbClr val="3F3F3F"/>
                </a:solidFill>
                <a:effectLst/>
                <a:latin typeface="Helvetica" pitchFamily="2" charset="0"/>
              </a:rPr>
              <a:t>www.visualdx.com</a:t>
            </a:r>
            <a:r>
              <a:rPr lang="en-US" sz="900" dirty="0">
                <a:solidFill>
                  <a:srgbClr val="3F3F3F"/>
                </a:solidFill>
                <a:effectLst/>
                <a:latin typeface="Helvetica" pitchFamily="2" charset="0"/>
              </a:rPr>
              <a:t>). </a:t>
            </a:r>
          </a:p>
        </p:txBody>
      </p:sp>
      <p:sp>
        <p:nvSpPr>
          <p:cNvPr id="7" name="TextBox 6">
            <a:extLst>
              <a:ext uri="{FF2B5EF4-FFF2-40B4-BE49-F238E27FC236}">
                <a16:creationId xmlns:a16="http://schemas.microsoft.com/office/drawing/2014/main" id="{8DC19BF7-7E98-3392-2161-3565D827A7AF}"/>
              </a:ext>
            </a:extLst>
          </p:cNvPr>
          <p:cNvSpPr txBox="1"/>
          <p:nvPr/>
        </p:nvSpPr>
        <p:spPr>
          <a:xfrm>
            <a:off x="8614344" y="2957460"/>
            <a:ext cx="3211152" cy="369332"/>
          </a:xfrm>
          <a:prstGeom prst="rect">
            <a:avLst/>
          </a:prstGeom>
          <a:noFill/>
        </p:spPr>
        <p:txBody>
          <a:bodyPr wrap="square">
            <a:spAutoFit/>
          </a:bodyPr>
          <a:lstStyle/>
          <a:p>
            <a:r>
              <a:rPr lang="en-US" sz="900" dirty="0">
                <a:solidFill>
                  <a:srgbClr val="3F3F3F"/>
                </a:solidFill>
                <a:effectLst/>
                <a:latin typeface="Helvetica" pitchFamily="2" charset="0"/>
              </a:rPr>
              <a:t> Image used with permission from </a:t>
            </a:r>
            <a:r>
              <a:rPr lang="en-US" sz="900" dirty="0" err="1">
                <a:solidFill>
                  <a:srgbClr val="3F3F3F"/>
                </a:solidFill>
                <a:effectLst/>
                <a:latin typeface="Helvetica" pitchFamily="2" charset="0"/>
              </a:rPr>
              <a:t>VisualDX</a:t>
            </a:r>
            <a:r>
              <a:rPr lang="en-US" sz="900" dirty="0">
                <a:solidFill>
                  <a:srgbClr val="3F3F3F"/>
                </a:solidFill>
                <a:effectLst/>
                <a:latin typeface="Helvetica" pitchFamily="2" charset="0"/>
              </a:rPr>
              <a:t> (</a:t>
            </a:r>
            <a:r>
              <a:rPr lang="en-US" sz="900" dirty="0" err="1">
                <a:solidFill>
                  <a:srgbClr val="3F3F3F"/>
                </a:solidFill>
                <a:effectLst/>
                <a:latin typeface="Helvetica" pitchFamily="2" charset="0"/>
              </a:rPr>
              <a:t>www.visualdx.com</a:t>
            </a:r>
            <a:r>
              <a:rPr lang="en-US" sz="900" dirty="0">
                <a:solidFill>
                  <a:srgbClr val="3F3F3F"/>
                </a:solidFill>
                <a:effectLst/>
                <a:latin typeface="Helvetica" pitchFamily="2" charset="0"/>
              </a:rPr>
              <a:t>). </a:t>
            </a:r>
          </a:p>
        </p:txBody>
      </p:sp>
      <p:sp>
        <p:nvSpPr>
          <p:cNvPr id="9" name="TextBox 8">
            <a:extLst>
              <a:ext uri="{FF2B5EF4-FFF2-40B4-BE49-F238E27FC236}">
                <a16:creationId xmlns:a16="http://schemas.microsoft.com/office/drawing/2014/main" id="{03DF7E23-7933-1C3A-80F2-5E619F0F0039}"/>
              </a:ext>
            </a:extLst>
          </p:cNvPr>
          <p:cNvSpPr txBox="1"/>
          <p:nvPr/>
        </p:nvSpPr>
        <p:spPr>
          <a:xfrm>
            <a:off x="8639627" y="6363390"/>
            <a:ext cx="2899326" cy="369332"/>
          </a:xfrm>
          <a:prstGeom prst="rect">
            <a:avLst/>
          </a:prstGeom>
          <a:noFill/>
        </p:spPr>
        <p:txBody>
          <a:bodyPr wrap="square">
            <a:spAutoFit/>
          </a:bodyPr>
          <a:lstStyle/>
          <a:p>
            <a:r>
              <a:rPr lang="en-US" sz="900" dirty="0">
                <a:solidFill>
                  <a:srgbClr val="3F3F3F"/>
                </a:solidFill>
                <a:effectLst/>
                <a:latin typeface="Helvetica" pitchFamily="2" charset="0"/>
              </a:rPr>
              <a:t>Image used with permission from </a:t>
            </a:r>
            <a:br>
              <a:rPr lang="en-US" sz="900" dirty="0">
                <a:solidFill>
                  <a:srgbClr val="3F3F3F"/>
                </a:solidFill>
                <a:effectLst/>
                <a:latin typeface="Helvetica" pitchFamily="2" charset="0"/>
              </a:rPr>
            </a:br>
            <a:r>
              <a:rPr lang="en-US" sz="900" dirty="0">
                <a:solidFill>
                  <a:srgbClr val="3F3F3F"/>
                </a:solidFill>
                <a:effectLst/>
                <a:latin typeface="Helvetica" pitchFamily="2" charset="0"/>
              </a:rPr>
              <a:t>American Academy of Dermatology.</a:t>
            </a:r>
          </a:p>
        </p:txBody>
      </p:sp>
    </p:spTree>
    <p:extLst>
      <p:ext uri="{BB962C8B-B14F-4D97-AF65-F5344CB8AC3E}">
        <p14:creationId xmlns:p14="http://schemas.microsoft.com/office/powerpoint/2010/main" val="374419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0D9460B1-95E9-D5DC-8AA2-225CD58272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itle 1">
            <a:extLst>
              <a:ext uri="{FF2B5EF4-FFF2-40B4-BE49-F238E27FC236}">
                <a16:creationId xmlns:a16="http://schemas.microsoft.com/office/drawing/2014/main" id="{E65DF0A9-8964-6B97-48C8-5ED00B7B65F7}"/>
              </a:ext>
            </a:extLst>
          </p:cNvPr>
          <p:cNvSpPr>
            <a:spLocks noGrp="1"/>
          </p:cNvSpPr>
          <p:nvPr>
            <p:ph type="title"/>
          </p:nvPr>
        </p:nvSpPr>
        <p:spPr>
          <a:xfrm>
            <a:off x="4583011" y="103042"/>
            <a:ext cx="6894576" cy="1302971"/>
          </a:xfrm>
        </p:spPr>
        <p:txBody>
          <a:bodyPr anchor="b">
            <a:normAutofit/>
          </a:bodyPr>
          <a:lstStyle/>
          <a:p>
            <a:r>
              <a:rPr lang="en-US" sz="5400" dirty="0">
                <a:latin typeface="Arial" panose="020B0604020202020204" pitchFamily="34" charset="0"/>
                <a:cs typeface="Arial" panose="020B0604020202020204" pitchFamily="34" charset="0"/>
              </a:rPr>
              <a:t>Rosacea</a:t>
            </a:r>
          </a:p>
        </p:txBody>
      </p:sp>
      <p:sp>
        <p:nvSpPr>
          <p:cNvPr id="13" name="Content Placeholder 2">
            <a:extLst>
              <a:ext uri="{FF2B5EF4-FFF2-40B4-BE49-F238E27FC236}">
                <a16:creationId xmlns:a16="http://schemas.microsoft.com/office/drawing/2014/main" id="{CDFEF05F-EE40-FBFB-D445-6A5A212CED81}"/>
              </a:ext>
            </a:extLst>
          </p:cNvPr>
          <p:cNvSpPr>
            <a:spLocks noGrp="1"/>
          </p:cNvSpPr>
          <p:nvPr>
            <p:ph idx="1"/>
          </p:nvPr>
        </p:nvSpPr>
        <p:spPr>
          <a:xfrm>
            <a:off x="4583011" y="1509054"/>
            <a:ext cx="6446323" cy="4001688"/>
          </a:xfrm>
        </p:spPr>
        <p:txBody>
          <a:bodyPr>
            <a:normAutofit/>
          </a:bodyPr>
          <a:lstStyle/>
          <a:p>
            <a:pPr marL="0" indent="0">
              <a:buNone/>
            </a:pPr>
            <a:r>
              <a:rPr lang="en-US" sz="3000" dirty="0">
                <a:latin typeface="Arial" panose="020B0604020202020204" pitchFamily="34" charset="0"/>
                <a:cs typeface="Arial" panose="020B0604020202020204" pitchFamily="34" charset="0"/>
              </a:rPr>
              <a:t>Signs and symptoms:</a:t>
            </a:r>
          </a:p>
          <a:p>
            <a:r>
              <a:rPr lang="en-US" sz="1900" dirty="0">
                <a:latin typeface="Arial" panose="020B0604020202020204" pitchFamily="34" charset="0"/>
                <a:cs typeface="Arial" panose="020B0604020202020204" pitchFamily="34" charset="0"/>
              </a:rPr>
              <a:t>Affects skin on the face and sometimes the eyes </a:t>
            </a:r>
          </a:p>
          <a:p>
            <a:r>
              <a:rPr lang="en-US" sz="1900" dirty="0">
                <a:latin typeface="Arial" panose="020B0604020202020204" pitchFamily="34" charset="0"/>
                <a:cs typeface="Arial" panose="020B0604020202020204" pitchFamily="34" charset="0"/>
              </a:rPr>
              <a:t>Tendency to blush easily; visible broken blood vessels </a:t>
            </a:r>
          </a:p>
          <a:p>
            <a:r>
              <a:rPr lang="en-US" sz="1900" dirty="0">
                <a:latin typeface="Arial" panose="020B0604020202020204" pitchFamily="34" charset="0"/>
                <a:cs typeface="Arial" panose="020B0604020202020204" pitchFamily="34" charset="0"/>
              </a:rPr>
              <a:t>Pimple-like breakouts but no blackheads</a:t>
            </a:r>
          </a:p>
          <a:p>
            <a:endParaRPr lang="en-US" sz="2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Treatment: </a:t>
            </a:r>
          </a:p>
          <a:p>
            <a:r>
              <a:rPr lang="en-US" sz="1800" dirty="0">
                <a:latin typeface="Arial" panose="020B0604020202020204" pitchFamily="34" charset="0"/>
                <a:cs typeface="Arial" panose="020B0604020202020204" pitchFamily="34" charset="0"/>
              </a:rPr>
              <a:t> Gentle skincare and identify triggers to prevent flare-ups </a:t>
            </a:r>
          </a:p>
          <a:p>
            <a:r>
              <a:rPr lang="en-US" sz="1800" dirty="0">
                <a:latin typeface="Arial" panose="020B0604020202020204" pitchFamily="34" charset="0"/>
                <a:cs typeface="Arial" panose="020B0604020202020204" pitchFamily="34" charset="0"/>
              </a:rPr>
              <a:t> Topical and oral medicine and/or laser treatment</a:t>
            </a:r>
          </a:p>
          <a:p>
            <a:pPr marL="0" indent="0">
              <a:buNone/>
            </a:pPr>
            <a:endParaRPr lang="en-US" sz="2000" dirty="0"/>
          </a:p>
        </p:txBody>
      </p:sp>
      <p:pic>
        <p:nvPicPr>
          <p:cNvPr id="21" name="Picture 20" descr="Close-up of a person's face with acne&#10;&#10;Description automatically generated">
            <a:extLst>
              <a:ext uri="{FF2B5EF4-FFF2-40B4-BE49-F238E27FC236}">
                <a16:creationId xmlns:a16="http://schemas.microsoft.com/office/drawing/2014/main" id="{86BBC6B6-A2EB-44B7-7778-7726CABCCDF6}"/>
              </a:ext>
            </a:extLst>
          </p:cNvPr>
          <p:cNvPicPr>
            <a:picLocks noChangeAspect="1"/>
          </p:cNvPicPr>
          <p:nvPr/>
        </p:nvPicPr>
        <p:blipFill>
          <a:blip r:embed="rId4"/>
          <a:stretch>
            <a:fillRect/>
          </a:stretch>
        </p:blipFill>
        <p:spPr>
          <a:xfrm>
            <a:off x="462706" y="526120"/>
            <a:ext cx="3657600" cy="3441700"/>
          </a:xfrm>
          <a:prstGeom prst="rect">
            <a:avLst/>
          </a:prstGeom>
        </p:spPr>
      </p:pic>
      <p:pic>
        <p:nvPicPr>
          <p:cNvPr id="23" name="Picture 22" descr="A close-up of a person's face&#10;&#10;Description automatically generated">
            <a:extLst>
              <a:ext uri="{FF2B5EF4-FFF2-40B4-BE49-F238E27FC236}">
                <a16:creationId xmlns:a16="http://schemas.microsoft.com/office/drawing/2014/main" id="{F99BFA4C-EEDE-DA34-F27A-7066975BD668}"/>
              </a:ext>
            </a:extLst>
          </p:cNvPr>
          <p:cNvPicPr>
            <a:picLocks noChangeAspect="1"/>
          </p:cNvPicPr>
          <p:nvPr/>
        </p:nvPicPr>
        <p:blipFill>
          <a:blip r:embed="rId5"/>
          <a:stretch>
            <a:fillRect/>
          </a:stretch>
        </p:blipFill>
        <p:spPr>
          <a:xfrm>
            <a:off x="519773" y="4303871"/>
            <a:ext cx="3644900" cy="2057400"/>
          </a:xfrm>
          <a:prstGeom prst="rect">
            <a:avLst/>
          </a:prstGeom>
        </p:spPr>
      </p:pic>
      <p:pic>
        <p:nvPicPr>
          <p:cNvPr id="24" name="Picture 23" descr="A colorful dots on a black background&#10;&#10;Description automatically generated">
            <a:extLst>
              <a:ext uri="{FF2B5EF4-FFF2-40B4-BE49-F238E27FC236}">
                <a16:creationId xmlns:a16="http://schemas.microsoft.com/office/drawing/2014/main" id="{52D7257E-3FF7-1D8A-31CD-7491593BD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9471" y="4829071"/>
            <a:ext cx="2691829" cy="1663700"/>
          </a:xfrm>
          <a:prstGeom prst="rect">
            <a:avLst/>
          </a:prstGeom>
        </p:spPr>
      </p:pic>
      <p:sp>
        <p:nvSpPr>
          <p:cNvPr id="25" name="TextBox 24">
            <a:extLst>
              <a:ext uri="{FF2B5EF4-FFF2-40B4-BE49-F238E27FC236}">
                <a16:creationId xmlns:a16="http://schemas.microsoft.com/office/drawing/2014/main" id="{FECAAEA5-D821-F4B2-6348-ECE7DCAFF6EB}"/>
              </a:ext>
            </a:extLst>
          </p:cNvPr>
          <p:cNvSpPr txBox="1"/>
          <p:nvPr/>
        </p:nvSpPr>
        <p:spPr>
          <a:xfrm>
            <a:off x="438748" y="6388088"/>
            <a:ext cx="7999194" cy="230832"/>
          </a:xfrm>
          <a:prstGeom prst="rect">
            <a:avLst/>
          </a:prstGeom>
          <a:noFill/>
        </p:spPr>
        <p:txBody>
          <a:bodyPr wrap="square">
            <a:spAutoFit/>
          </a:bodyPr>
          <a:lstStyle/>
          <a:p>
            <a:r>
              <a:rPr lang="en-US" sz="900" dirty="0">
                <a:solidFill>
                  <a:srgbClr val="3F3F3F"/>
                </a:solidFill>
                <a:effectLst/>
                <a:latin typeface="Helvetica" pitchFamily="2" charset="0"/>
              </a:rPr>
              <a:t>Image used with permission of American Academy of Dermatology.</a:t>
            </a:r>
          </a:p>
        </p:txBody>
      </p:sp>
      <p:sp>
        <p:nvSpPr>
          <p:cNvPr id="3" name="TextBox 2">
            <a:extLst>
              <a:ext uri="{FF2B5EF4-FFF2-40B4-BE49-F238E27FC236}">
                <a16:creationId xmlns:a16="http://schemas.microsoft.com/office/drawing/2014/main" id="{4143E917-6279-C805-E6EF-E463E1131603}"/>
              </a:ext>
            </a:extLst>
          </p:cNvPr>
          <p:cNvSpPr txBox="1"/>
          <p:nvPr/>
        </p:nvSpPr>
        <p:spPr>
          <a:xfrm>
            <a:off x="372345" y="3989592"/>
            <a:ext cx="6096000" cy="230832"/>
          </a:xfrm>
          <a:prstGeom prst="rect">
            <a:avLst/>
          </a:prstGeom>
          <a:noFill/>
        </p:spPr>
        <p:txBody>
          <a:bodyPr wrap="square">
            <a:spAutoFit/>
          </a:bodyPr>
          <a:lstStyle/>
          <a:p>
            <a:r>
              <a:rPr lang="en-US" sz="900" dirty="0">
                <a:solidFill>
                  <a:srgbClr val="3F3F3F"/>
                </a:solidFill>
                <a:effectLst/>
                <a:latin typeface="Helvetica" pitchFamily="2" charset="0"/>
              </a:rPr>
              <a:t>Image used with permission of </a:t>
            </a:r>
            <a:r>
              <a:rPr lang="en-US" sz="900" dirty="0" err="1">
                <a:solidFill>
                  <a:srgbClr val="3F3F3F"/>
                </a:solidFill>
                <a:effectLst/>
                <a:latin typeface="Helvetica" pitchFamily="2" charset="0"/>
              </a:rPr>
              <a:t>VisualDX</a:t>
            </a:r>
            <a:r>
              <a:rPr lang="en-US" sz="900" dirty="0">
                <a:solidFill>
                  <a:srgbClr val="3F3F3F"/>
                </a:solidFill>
                <a:effectLst/>
                <a:latin typeface="Helvetica" pitchFamily="2" charset="0"/>
              </a:rPr>
              <a:t> (</a:t>
            </a:r>
            <a:r>
              <a:rPr lang="en-US" sz="900" dirty="0" err="1">
                <a:solidFill>
                  <a:srgbClr val="3F3F3F"/>
                </a:solidFill>
                <a:effectLst/>
                <a:latin typeface="Helvetica" pitchFamily="2" charset="0"/>
              </a:rPr>
              <a:t>www.visualdx.com</a:t>
            </a:r>
            <a:r>
              <a:rPr lang="en-US" sz="900" dirty="0">
                <a:solidFill>
                  <a:srgbClr val="3F3F3F"/>
                </a:solidFill>
                <a:effectLst/>
                <a:latin typeface="Helvetica" pitchFamily="2" charset="0"/>
              </a:rPr>
              <a:t>). </a:t>
            </a:r>
          </a:p>
        </p:txBody>
      </p:sp>
    </p:spTree>
    <p:extLst>
      <p:ext uri="{BB962C8B-B14F-4D97-AF65-F5344CB8AC3E}">
        <p14:creationId xmlns:p14="http://schemas.microsoft.com/office/powerpoint/2010/main" val="384369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A0DBE257-CDBE-D980-309F-3F9F726C9F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Title 1">
            <a:extLst>
              <a:ext uri="{FF2B5EF4-FFF2-40B4-BE49-F238E27FC236}">
                <a16:creationId xmlns:a16="http://schemas.microsoft.com/office/drawing/2014/main" id="{03E57AFB-3056-17DE-CEBD-AE580903E90B}"/>
              </a:ext>
            </a:extLst>
          </p:cNvPr>
          <p:cNvSpPr>
            <a:spLocks noGrp="1"/>
          </p:cNvSpPr>
          <p:nvPr>
            <p:ph type="title"/>
          </p:nvPr>
        </p:nvSpPr>
        <p:spPr>
          <a:xfrm>
            <a:off x="640080" y="33916"/>
            <a:ext cx="6894576" cy="1116158"/>
          </a:xfrm>
        </p:spPr>
        <p:txBody>
          <a:bodyPr anchor="b">
            <a:normAutofit/>
          </a:bodyPr>
          <a:lstStyle/>
          <a:p>
            <a:r>
              <a:rPr lang="en-US" sz="5400" dirty="0">
                <a:latin typeface="Arial" panose="020B0604020202020204" pitchFamily="34" charset="0"/>
                <a:cs typeface="Arial" panose="020B0604020202020204" pitchFamily="34" charset="0"/>
              </a:rPr>
              <a:t>Alopecia</a:t>
            </a:r>
          </a:p>
        </p:txBody>
      </p:sp>
      <p:sp>
        <p:nvSpPr>
          <p:cNvPr id="9" name="Content Placeholder 4101">
            <a:extLst>
              <a:ext uri="{FF2B5EF4-FFF2-40B4-BE49-F238E27FC236}">
                <a16:creationId xmlns:a16="http://schemas.microsoft.com/office/drawing/2014/main" id="{8CFC0E77-4EC0-2C42-A863-194FBEA3BFC6}"/>
              </a:ext>
            </a:extLst>
          </p:cNvPr>
          <p:cNvSpPr>
            <a:spLocks noGrp="1"/>
          </p:cNvSpPr>
          <p:nvPr>
            <p:ph idx="1"/>
          </p:nvPr>
        </p:nvSpPr>
        <p:spPr>
          <a:xfrm>
            <a:off x="640080" y="1376516"/>
            <a:ext cx="6894576" cy="4363699"/>
          </a:xfrm>
        </p:spPr>
        <p:txBody>
          <a:bodyPr>
            <a:normAutofit fontScale="92500" lnSpcReduction="10000"/>
          </a:bodyPr>
          <a:lstStyle/>
          <a:p>
            <a:pPr marL="0" indent="0">
              <a:buNone/>
            </a:pPr>
            <a:r>
              <a:rPr lang="en-US" sz="2400" dirty="0">
                <a:latin typeface="Arial" panose="020B0604020202020204" pitchFamily="34" charset="0"/>
                <a:cs typeface="Arial" panose="020B0604020202020204" pitchFamily="34" charset="0"/>
              </a:rPr>
              <a:t>Signs and symptoms for ALOPECIA AREATA (top):</a:t>
            </a:r>
          </a:p>
          <a:p>
            <a:r>
              <a:rPr lang="en-US"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sym typeface="Wingdings" pitchFamily="2" charset="2"/>
              </a:rPr>
              <a:t>Hair loss usually begins on the scalp or the beard</a:t>
            </a:r>
          </a:p>
          <a:p>
            <a:r>
              <a:rPr lang="en-US"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sym typeface="Wingdings" pitchFamily="2" charset="2"/>
              </a:rPr>
              <a:t>Patches may be noticeable or small and hidden </a:t>
            </a:r>
          </a:p>
          <a:p>
            <a:endParaRPr lang="en-US" sz="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Signs and symptoms for TRACTION ALOPECIA (bottom):</a:t>
            </a:r>
          </a:p>
          <a:p>
            <a:r>
              <a:rPr lang="en-US"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sym typeface="Wingdings" pitchFamily="2" charset="2"/>
              </a:rPr>
              <a:t>B</a:t>
            </a:r>
            <a:r>
              <a:rPr lang="en-US" sz="1900" dirty="0">
                <a:latin typeface="Arial" panose="020B0604020202020204" pitchFamily="34" charset="0"/>
                <a:cs typeface="Arial" panose="020B0604020202020204" pitchFamily="34" charset="0"/>
              </a:rPr>
              <a:t>reakage caused by tight pulling on edges of hair</a:t>
            </a:r>
          </a:p>
          <a:p>
            <a:r>
              <a:rPr lang="en-US"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sym typeface="Wingdings" pitchFamily="2" charset="2"/>
              </a:rPr>
              <a:t>T</a:t>
            </a:r>
            <a:r>
              <a:rPr lang="en-US" sz="1900" dirty="0">
                <a:latin typeface="Arial" panose="020B0604020202020204" pitchFamily="34" charset="0"/>
                <a:cs typeface="Arial" panose="020B0604020202020204" pitchFamily="34" charset="0"/>
              </a:rPr>
              <a:t>ingling sensation on crown of scalp</a:t>
            </a:r>
          </a:p>
          <a:p>
            <a:pPr>
              <a:buFont typeface="Wingdings" pitchFamily="2" charset="2"/>
              <a:buChar char="Ø"/>
            </a:pPr>
            <a:endParaRPr lang="en-US" sz="20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Treatment:</a:t>
            </a:r>
          </a:p>
          <a:p>
            <a:r>
              <a:rPr lang="en-US" sz="1900" dirty="0">
                <a:latin typeface="Arial" panose="020B0604020202020204" pitchFamily="34" charset="0"/>
                <a:cs typeface="Arial" panose="020B0604020202020204" pitchFamily="34" charset="0"/>
              </a:rPr>
              <a:t>Seek treatment early; limit particularly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tight hair practices</a:t>
            </a:r>
          </a:p>
          <a:p>
            <a:r>
              <a:rPr lang="en-US" sz="1900" dirty="0">
                <a:latin typeface="Arial" panose="020B0604020202020204" pitchFamily="34" charset="0"/>
                <a:cs typeface="Arial" panose="020B0604020202020204" pitchFamily="34" charset="0"/>
              </a:rPr>
              <a:t>Topical medication or steroid injections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to promote regrowth</a:t>
            </a:r>
          </a:p>
          <a:p>
            <a:endParaRPr lang="en-US" sz="1900" b="1" dirty="0"/>
          </a:p>
        </p:txBody>
      </p:sp>
      <p:pic>
        <p:nvPicPr>
          <p:cNvPr id="10" name="Picture 4">
            <a:extLst>
              <a:ext uri="{FF2B5EF4-FFF2-40B4-BE49-F238E27FC236}">
                <a16:creationId xmlns:a16="http://schemas.microsoft.com/office/drawing/2014/main" id="{BD34E898-5A6E-612F-8E35-09DC2E0B28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
          <a:stretch/>
        </p:blipFill>
        <p:spPr bwMode="auto">
          <a:xfrm>
            <a:off x="7944464" y="3350368"/>
            <a:ext cx="3854527" cy="29396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8F047E9-00AF-A366-051A-DC0D10F6DCF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34600" y="567979"/>
            <a:ext cx="3864392" cy="2471401"/>
          </a:xfrm>
          <a:prstGeom prst="rect">
            <a:avLst/>
          </a:prstGeom>
        </p:spPr>
      </p:pic>
      <p:pic>
        <p:nvPicPr>
          <p:cNvPr id="13" name="Picture 12" descr="A colorful dots on a black background&#10;&#10;Description automatically generated">
            <a:extLst>
              <a:ext uri="{FF2B5EF4-FFF2-40B4-BE49-F238E27FC236}">
                <a16:creationId xmlns:a16="http://schemas.microsoft.com/office/drawing/2014/main" id="{C638F364-C775-B98B-F088-6792333C5F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9331" y="4580184"/>
            <a:ext cx="2691829" cy="1663700"/>
          </a:xfrm>
          <a:prstGeom prst="rect">
            <a:avLst/>
          </a:prstGeom>
        </p:spPr>
      </p:pic>
      <p:sp>
        <p:nvSpPr>
          <p:cNvPr id="14" name="TextBox 13">
            <a:extLst>
              <a:ext uri="{FF2B5EF4-FFF2-40B4-BE49-F238E27FC236}">
                <a16:creationId xmlns:a16="http://schemas.microsoft.com/office/drawing/2014/main" id="{6C9BB063-5ADA-8351-60EC-E283F9012891}"/>
              </a:ext>
            </a:extLst>
          </p:cNvPr>
          <p:cNvSpPr txBox="1"/>
          <p:nvPr/>
        </p:nvSpPr>
        <p:spPr>
          <a:xfrm>
            <a:off x="7825743" y="6366316"/>
            <a:ext cx="3966484" cy="369332"/>
          </a:xfrm>
          <a:prstGeom prst="rect">
            <a:avLst/>
          </a:prstGeom>
          <a:noFill/>
        </p:spPr>
        <p:txBody>
          <a:bodyPr wrap="square">
            <a:spAutoFit/>
          </a:bodyPr>
          <a:lstStyle/>
          <a:p>
            <a:r>
              <a:rPr lang="en-US" sz="900" dirty="0">
                <a:solidFill>
                  <a:srgbClr val="3F3F3F"/>
                </a:solidFill>
                <a:effectLst/>
                <a:latin typeface="Helvetica" pitchFamily="2" charset="0"/>
              </a:rPr>
              <a:t> Images used with permission of American Academy of Dermatology.</a:t>
            </a:r>
          </a:p>
          <a:p>
            <a:pPr algn="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09071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47125</TotalTime>
  <Words>2560</Words>
  <Application>Microsoft Office PowerPoint</Application>
  <PresentationFormat>Widescreen</PresentationFormat>
  <Paragraphs>256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vt:lpstr>
      <vt:lpstr>Helvetica Light</vt:lpstr>
      <vt:lpstr>Helvetica</vt:lpstr>
      <vt:lpstr>Noto Sans Symbols</vt:lpstr>
      <vt:lpstr>Wingdings</vt:lpstr>
      <vt:lpstr>Calibri Light</vt:lpstr>
      <vt:lpstr>Arial</vt:lpstr>
      <vt:lpstr>Office 2013 - 2022 Theme</vt:lpstr>
      <vt:lpstr>Career Spotlight: Dermatology</vt:lpstr>
      <vt:lpstr>What is Dermatology?</vt:lpstr>
      <vt:lpstr>Three layers of skin</vt:lpstr>
      <vt:lpstr>Fitzpatrick Skin Type Classification*</vt:lpstr>
      <vt:lpstr>     Acne </vt:lpstr>
      <vt:lpstr>Atopic Dermatitis (Eczema)</vt:lpstr>
      <vt:lpstr>Seborrheic  Dermatitis </vt:lpstr>
      <vt:lpstr>Rosacea</vt:lpstr>
      <vt:lpstr>Alopecia</vt:lpstr>
      <vt:lpstr>Dermatosis papulosa nigra (DPN) </vt:lpstr>
      <vt:lpstr>Top ways to care for your skin </vt:lpstr>
      <vt:lpstr>Know the ABCDEs of Melanoma</vt:lpstr>
      <vt:lpstr>Know when  to see a  Dermatologist</vt:lpstr>
      <vt:lpstr>Building a career  in dermatology</vt:lpstr>
      <vt:lpstr>Specialized branches of dermatology</vt:lpstr>
      <vt:lpstr>Is dermatology a good career  match for me?</vt:lpstr>
      <vt:lpstr>Career Spotlight: Dermatology</vt:lpstr>
      <vt:lpstr>     Optional Student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Spotlight:  Dermatology</dc:title>
  <dc:creator>Patricia Bryan</dc:creator>
  <cp:lastModifiedBy>Colleen Caulfield</cp:lastModifiedBy>
  <cp:revision>253</cp:revision>
  <dcterms:created xsi:type="dcterms:W3CDTF">2023-11-27T18:09:45Z</dcterms:created>
  <dcterms:modified xsi:type="dcterms:W3CDTF">2025-02-12T22:51:12Z</dcterms:modified>
</cp:coreProperties>
</file>