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72" r:id="rId1"/>
  </p:sldMasterIdLst>
  <p:notesMasterIdLst>
    <p:notesMasterId r:id="rId14"/>
  </p:notesMasterIdLst>
  <p:sldIdLst>
    <p:sldId id="265" r:id="rId2"/>
    <p:sldId id="258" r:id="rId3"/>
    <p:sldId id="259" r:id="rId4"/>
    <p:sldId id="261" r:id="rId5"/>
    <p:sldId id="273" r:id="rId6"/>
    <p:sldId id="262" r:id="rId7"/>
    <p:sldId id="274" r:id="rId8"/>
    <p:sldId id="272" r:id="rId9"/>
    <p:sldId id="275" r:id="rId10"/>
    <p:sldId id="263" r:id="rId11"/>
    <p:sldId id="264" r:id="rId12"/>
    <p:sldId id="268" r:id="rId13"/>
  </p:sldIdLst>
  <p:sldSz cx="9144000" cy="6858000" type="screen4x3"/>
  <p:notesSz cx="6858000" cy="9144000"/>
  <p:embeddedFontLst>
    <p:embeddedFont>
      <p:font typeface="Arial Nova" panose="020B0504020202020204" pitchFamily="34" charset="0"/>
      <p:regular r:id="rId15"/>
      <p:bold r:id="rId16"/>
      <p:italic r:id="rId17"/>
      <p:boldItalic r:id="rId18"/>
    </p:embeddedFont>
    <p:embeddedFont>
      <p:font typeface="Bahnschrift SemiCondensed" panose="020B0502040204020203" pitchFamily="34" charset="0"/>
      <p:regular r:id="rId19"/>
      <p:bold r:id="rId20"/>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EBC2D1C-FB47-06EF-9C62-7691282F2E90}" name="Robin Hoffmann" initials="RH" userId="61c4aacce701301a" providerId="Windows Live"/>
  <p188:author id="{4E95CA4E-26DC-61FA-0A08-B27EF438920B}" name="Ciara  Lopez" initials="CL" userId="S::clopez@ncpc.org::7d624d21-2372-4063-8602-02a10e6f2833" providerId="AD"/>
  <p188:author id="{74D0BD6F-6075-9040-81C9-A555009D298B}" name="Hampton, Charisma L." initials="HCL" userId="S::champton@uspto.gov::bcb73671-6877-4372-ad7e-f2c1664bc191" providerId="AD"/>
  <p188:author id="{35BC228D-8046-A01C-9CD0-2EA72A7E0020}" name="colleen.caulfield@outlook.com" initials="" userId="7d5b3eb2dff6a93e" providerId="Windows Live"/>
  <p188:author id="{052094A5-60B0-99F6-F097-33B282A1FBEF}" name="Lance, Holly" initials="LH" userId="S::hlance@uspto.gov::d42f44cd-67fb-4a20-a4ac-d534b52946c7" providerId="AD"/>
  <p188:author id="{15C75DA9-E14B-5EBD-F48C-50D211396B47}" name="Joan Lazer" initials="JL" userId="896cf79b92b93dfb" providerId="Windows Live"/>
  <p188:author id="{672EE6C3-DB36-AD04-6A7A-A949487314E3}" name="Dominic Kinsly" initials="DK" userId="8e7dacd2ee133d8f" providerId="Windows Live"/>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B5DD"/>
    <a:srgbClr val="E6762F"/>
    <a:srgbClr val="39AB47"/>
    <a:srgbClr val="D11564"/>
    <a:srgbClr val="FF0000"/>
    <a:srgbClr val="D3156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238" autoAdjust="0"/>
    <p:restoredTop sz="92191" autoAdjust="0"/>
  </p:normalViewPr>
  <p:slideViewPr>
    <p:cSldViewPr snapToGrid="0">
      <p:cViewPr varScale="1">
        <p:scale>
          <a:sx n="66" d="100"/>
          <a:sy n="66" d="100"/>
        </p:scale>
        <p:origin x="1398" y="48"/>
      </p:cViewPr>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font" Target="fonts/font4.fntdata"/><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font" Target="fonts/font3.fntdata"/><Relationship Id="rId25" Type="http://schemas.microsoft.com/office/2018/10/relationships/authors" Target="authors.xml"/><Relationship Id="rId2" Type="http://schemas.openxmlformats.org/officeDocument/2006/relationships/slide" Target="slides/slide1.xml"/><Relationship Id="rId16" Type="http://schemas.openxmlformats.org/officeDocument/2006/relationships/font" Target="fonts/font2.fntdata"/><Relationship Id="rId20" Type="http://schemas.openxmlformats.org/officeDocument/2006/relationships/font" Target="fonts/font6.fntdata"/><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font" Target="fonts/font1.fntdata"/><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font" Target="fonts/font5.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notesMaster" Target="notesMasters/notesMaster1.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b="0" i="0">
                <a:latin typeface="Arial Nova" panose="020B0504020202020204" pitchFamily="34" charset="0"/>
              </a:defRPr>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b="0" i="0">
                <a:latin typeface="Arial Nova" panose="020B0504020202020204" pitchFamily="34" charset="0"/>
              </a:defRPr>
            </a:lvl1pPr>
          </a:lstStyle>
          <a:p>
            <a:fld id="{8E737E12-59AA-C144-BB0E-A3DBAC8FB6DF}" type="datetimeFigureOut">
              <a:rPr lang="en-US" smtClean="0"/>
              <a:pPr/>
              <a:t>3/15/2024</a:t>
            </a:fld>
            <a:endParaRPr lang="en-US" dirty="0"/>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b="0" i="0">
                <a:latin typeface="Arial Nova" panose="020B0504020202020204" pitchFamily="34" charset="0"/>
              </a:defRPr>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b="0" i="0">
                <a:latin typeface="Arial Nova" panose="020B0504020202020204" pitchFamily="34" charset="0"/>
              </a:defRPr>
            </a:lvl1pPr>
          </a:lstStyle>
          <a:p>
            <a:fld id="{43D5879F-D933-8846-807D-E1EC6E92FB67}" type="slidenum">
              <a:rPr lang="en-US" smtClean="0"/>
              <a:pPr/>
              <a:t>‹#›</a:t>
            </a:fld>
            <a:endParaRPr lang="en-US" dirty="0"/>
          </a:p>
        </p:txBody>
      </p:sp>
    </p:spTree>
    <p:extLst>
      <p:ext uri="{BB962C8B-B14F-4D97-AF65-F5344CB8AC3E}">
        <p14:creationId xmlns:p14="http://schemas.microsoft.com/office/powerpoint/2010/main" val="2986304999"/>
      </p:ext>
    </p:extLst>
  </p:cSld>
  <p:clrMap bg1="lt1" tx1="dk1" bg2="lt2" tx2="dk2" accent1="accent1" accent2="accent2" accent3="accent3" accent4="accent4" accent5="accent5" accent6="accent6" hlink="hlink" folHlink="folHlink"/>
  <p:notesStyle>
    <a:lvl1pPr marL="0" algn="l" defTabSz="914400" rtl="0" eaLnBrk="1" latinLnBrk="0" hangingPunct="1">
      <a:defRPr sz="1200" b="0" i="0" kern="1200">
        <a:solidFill>
          <a:schemeClr val="tx1"/>
        </a:solidFill>
        <a:latin typeface="Arial Nova" panose="020B0504020202020204" pitchFamily="34" charset="0"/>
        <a:ea typeface="+mn-ea"/>
        <a:cs typeface="+mn-cs"/>
      </a:defRPr>
    </a:lvl1pPr>
    <a:lvl2pPr marL="457200" algn="l" defTabSz="914400" rtl="0" eaLnBrk="1" latinLnBrk="0" hangingPunct="1">
      <a:defRPr sz="1200" b="0" i="0" kern="1200">
        <a:solidFill>
          <a:schemeClr val="tx1"/>
        </a:solidFill>
        <a:latin typeface="Arial Nova" panose="020B0504020202020204" pitchFamily="34" charset="0"/>
        <a:ea typeface="+mn-ea"/>
        <a:cs typeface="+mn-cs"/>
      </a:defRPr>
    </a:lvl2pPr>
    <a:lvl3pPr marL="914400" algn="l" defTabSz="914400" rtl="0" eaLnBrk="1" latinLnBrk="0" hangingPunct="1">
      <a:defRPr sz="1200" b="0" i="0" kern="1200">
        <a:solidFill>
          <a:schemeClr val="tx1"/>
        </a:solidFill>
        <a:latin typeface="Arial Nova" panose="020B0504020202020204" pitchFamily="34" charset="0"/>
        <a:ea typeface="+mn-ea"/>
        <a:cs typeface="+mn-cs"/>
      </a:defRPr>
    </a:lvl3pPr>
    <a:lvl4pPr marL="1371600" algn="l" defTabSz="914400" rtl="0" eaLnBrk="1" latinLnBrk="0" hangingPunct="1">
      <a:defRPr sz="1200" b="0" i="0" kern="1200">
        <a:solidFill>
          <a:schemeClr val="tx1"/>
        </a:solidFill>
        <a:latin typeface="Arial Nova" panose="020B0504020202020204" pitchFamily="34" charset="0"/>
        <a:ea typeface="+mn-ea"/>
        <a:cs typeface="+mn-cs"/>
      </a:defRPr>
    </a:lvl4pPr>
    <a:lvl5pPr marL="1828800" algn="l" defTabSz="914400" rtl="0" eaLnBrk="1" latinLnBrk="0" hangingPunct="1">
      <a:defRPr sz="1200" b="0" i="0" kern="1200">
        <a:solidFill>
          <a:schemeClr val="tx1"/>
        </a:solidFill>
        <a:latin typeface="Arial Nova" panose="020B0504020202020204"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mcgruff.org/games/think-again"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mcgruff.org/games/think-again"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kern="100" dirty="0">
                <a:effectLst/>
                <a:ea typeface="Calibri" panose="020F0502020204030204" pitchFamily="34" charset="0"/>
                <a:cs typeface="Times New Roman" panose="02020603050405020304" pitchFamily="18" charset="0"/>
              </a:rPr>
              <a:t>[Presenter’s Note: How to Use the PowerPoint Presentation</a:t>
            </a:r>
          </a:p>
          <a:p>
            <a:pPr marL="0" marR="0">
              <a:lnSpc>
                <a:spcPct val="107000"/>
              </a:lnSpc>
              <a:spcBef>
                <a:spcPts val="0"/>
              </a:spcBef>
              <a:spcAft>
                <a:spcPts val="800"/>
              </a:spcAft>
            </a:pPr>
            <a:r>
              <a:rPr lang="en-US" sz="1800" kern="100" dirty="0">
                <a:effectLst/>
                <a:ea typeface="Calibri" panose="020F0502020204030204" pitchFamily="34" charset="0"/>
                <a:cs typeface="Times New Roman" panose="02020603050405020304" pitchFamily="18" charset="0"/>
              </a:rPr>
              <a:t>This PowerPoint presentation is designed to be used by teachers and school nurses either as an introduction to the classroom materials or independently. It can be shown to students during class or as part of an after-school program, or it can be presented to parents and caregivers at school meetings by teachers or school nurses. To learn more about Fighting Fentanyl, visit the National Crime Prevention Council website at (New URL to come) before you begin. When you are done with your presentation, invite students to play the Think Again game at </a:t>
            </a:r>
            <a:r>
              <a:rPr lang="en-US" sz="1800" u="sng" kern="100" dirty="0">
                <a:solidFill>
                  <a:srgbClr val="0563C1"/>
                </a:solidFill>
                <a:effectLst/>
                <a:ea typeface="Calibri" panose="020F0502020204030204" pitchFamily="34" charset="0"/>
                <a:cs typeface="Times New Roman" panose="02020603050405020304" pitchFamily="18" charset="0"/>
                <a:hlinkClick r:id="rId3"/>
              </a:rPr>
              <a:t>mcgruff.org/games/think-again</a:t>
            </a:r>
            <a:r>
              <a:rPr lang="en-US" sz="1800" kern="100" dirty="0">
                <a:effectLst/>
                <a:ea typeface="Calibri" panose="020F0502020204030204" pitchFamily="34" charset="0"/>
                <a:cs typeface="Times New Roman" panose="02020603050405020304" pitchFamily="18" charset="0"/>
              </a:rPr>
              <a:t> to test their knowledge about counterfeit pills and other products.]</a:t>
            </a:r>
          </a:p>
          <a:p>
            <a:endParaRPr lang="en-US" dirty="0"/>
          </a:p>
        </p:txBody>
      </p:sp>
      <p:sp>
        <p:nvSpPr>
          <p:cNvPr id="4" name="Slide Number Placeholder 3"/>
          <p:cNvSpPr>
            <a:spLocks noGrp="1"/>
          </p:cNvSpPr>
          <p:nvPr>
            <p:ph type="sldNum" sz="quarter" idx="5"/>
          </p:nvPr>
        </p:nvSpPr>
        <p:spPr/>
        <p:txBody>
          <a:bodyPr/>
          <a:lstStyle/>
          <a:p>
            <a:fld id="{43D5879F-D933-8846-807D-E1EC6E92FB67}" type="slidenum">
              <a:rPr lang="en-US" smtClean="0"/>
              <a:t>1</a:t>
            </a:fld>
            <a:endParaRPr lang="en-US"/>
          </a:p>
        </p:txBody>
      </p:sp>
    </p:spTree>
    <p:extLst>
      <p:ext uri="{BB962C8B-B14F-4D97-AF65-F5344CB8AC3E}">
        <p14:creationId xmlns:p14="http://schemas.microsoft.com/office/powerpoint/2010/main" val="83979958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5879F-D933-8846-807D-E1EC6E92FB67}" type="slidenum">
              <a:rPr lang="en-US" smtClean="0"/>
              <a:t>4</a:t>
            </a:fld>
            <a:endParaRPr lang="en-US"/>
          </a:p>
        </p:txBody>
      </p:sp>
    </p:spTree>
    <p:extLst>
      <p:ext uri="{BB962C8B-B14F-4D97-AF65-F5344CB8AC3E}">
        <p14:creationId xmlns:p14="http://schemas.microsoft.com/office/powerpoint/2010/main" val="115535292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5879F-D933-8846-807D-E1EC6E92FB67}" type="slidenum">
              <a:rPr lang="en-US" smtClean="0"/>
              <a:t>5</a:t>
            </a:fld>
            <a:endParaRPr lang="en-US"/>
          </a:p>
        </p:txBody>
      </p:sp>
    </p:spTree>
    <p:extLst>
      <p:ext uri="{BB962C8B-B14F-4D97-AF65-F5344CB8AC3E}">
        <p14:creationId xmlns:p14="http://schemas.microsoft.com/office/powerpoint/2010/main" val="301061313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5879F-D933-8846-807D-E1EC6E92FB67}" type="slidenum">
              <a:rPr lang="en-US" smtClean="0"/>
              <a:t>9</a:t>
            </a:fld>
            <a:endParaRPr lang="en-US"/>
          </a:p>
        </p:txBody>
      </p:sp>
    </p:spTree>
    <p:extLst>
      <p:ext uri="{BB962C8B-B14F-4D97-AF65-F5344CB8AC3E}">
        <p14:creationId xmlns:p14="http://schemas.microsoft.com/office/powerpoint/2010/main" val="38720624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5879F-D933-8846-807D-E1EC6E92FB67}" type="slidenum">
              <a:rPr lang="en-US" smtClean="0"/>
              <a:t>10</a:t>
            </a:fld>
            <a:endParaRPr lang="en-US"/>
          </a:p>
        </p:txBody>
      </p:sp>
    </p:spTree>
    <p:extLst>
      <p:ext uri="{BB962C8B-B14F-4D97-AF65-F5344CB8AC3E}">
        <p14:creationId xmlns:p14="http://schemas.microsoft.com/office/powerpoint/2010/main" val="2166988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3D5879F-D933-8846-807D-E1EC6E92FB67}" type="slidenum">
              <a:rPr lang="en-US" smtClean="0"/>
              <a:t>11</a:t>
            </a:fld>
            <a:endParaRPr lang="en-US"/>
          </a:p>
        </p:txBody>
      </p:sp>
    </p:spTree>
    <p:extLst>
      <p:ext uri="{BB962C8B-B14F-4D97-AF65-F5344CB8AC3E}">
        <p14:creationId xmlns:p14="http://schemas.microsoft.com/office/powerpoint/2010/main" val="7007476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06E1E1-68E5-A2C6-8010-5C00859887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D6FEA6E-4080-3237-EF77-27B78315634C}"/>
              </a:ext>
            </a:extLst>
          </p:cNvPr>
          <p:cNvSpPr>
            <a:spLocks noGrp="1" noRot="1" noChangeAspect="1"/>
          </p:cNvSpPr>
          <p:nvPr>
            <p:ph type="sldImg"/>
          </p:nvPr>
        </p:nvSpPr>
        <p:spPr>
          <a:xfrm>
            <a:off x="1371600" y="1143000"/>
            <a:ext cx="4114800" cy="3086100"/>
          </a:xfrm>
        </p:spPr>
      </p:sp>
      <p:sp>
        <p:nvSpPr>
          <p:cNvPr id="3" name="Notes Placeholder 2">
            <a:extLst>
              <a:ext uri="{FF2B5EF4-FFF2-40B4-BE49-F238E27FC236}">
                <a16:creationId xmlns:a16="http://schemas.microsoft.com/office/drawing/2014/main" id="{921E83C6-7AD3-52BF-6CFE-12ED54A4F1C8}"/>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ea typeface="Calibri" panose="020F0502020204030204" pitchFamily="34" charset="0"/>
                <a:cs typeface="Times New Roman" panose="02020603050405020304" pitchFamily="18" charset="0"/>
              </a:rPr>
              <a:t>Presenter’s note: Invite students to play the Think Again game at </a:t>
            </a:r>
            <a:r>
              <a:rPr lang="en-US" sz="1800" u="sng" kern="100" dirty="0">
                <a:solidFill>
                  <a:srgbClr val="0563C1"/>
                </a:solidFill>
                <a:effectLst/>
                <a:ea typeface="Calibri" panose="020F0502020204030204" pitchFamily="34" charset="0"/>
                <a:cs typeface="Times New Roman" panose="02020603050405020304" pitchFamily="18" charset="0"/>
                <a:hlinkClick r:id="rId3"/>
              </a:rPr>
              <a:t>mcgruff.org/games/think-again</a:t>
            </a:r>
            <a:r>
              <a:rPr lang="en-US" sz="1800" kern="100" dirty="0">
                <a:effectLst/>
                <a:ea typeface="Calibri" panose="020F0502020204030204" pitchFamily="34" charset="0"/>
                <a:cs typeface="Times New Roman" panose="02020603050405020304" pitchFamily="18" charset="0"/>
              </a:rPr>
              <a:t> to test their knowledge about counterfeit pills and other products.</a:t>
            </a:r>
          </a:p>
          <a:p>
            <a:endParaRPr lang="en-US" dirty="0"/>
          </a:p>
        </p:txBody>
      </p:sp>
      <p:sp>
        <p:nvSpPr>
          <p:cNvPr id="4" name="Slide Number Placeholder 3">
            <a:extLst>
              <a:ext uri="{FF2B5EF4-FFF2-40B4-BE49-F238E27FC236}">
                <a16:creationId xmlns:a16="http://schemas.microsoft.com/office/drawing/2014/main" id="{A884560C-63D5-7C67-BB5C-4B8FBB4FF7F2}"/>
              </a:ext>
            </a:extLst>
          </p:cNvPr>
          <p:cNvSpPr>
            <a:spLocks noGrp="1"/>
          </p:cNvSpPr>
          <p:nvPr>
            <p:ph type="sldNum" sz="quarter" idx="5"/>
          </p:nvPr>
        </p:nvSpPr>
        <p:spPr/>
        <p:txBody>
          <a:bodyPr/>
          <a:lstStyle/>
          <a:p>
            <a:fld id="{43D5879F-D933-8846-807D-E1EC6E92FB67}" type="slidenum">
              <a:rPr lang="en-US" smtClean="0"/>
              <a:t>12</a:t>
            </a:fld>
            <a:endParaRPr lang="en-US"/>
          </a:p>
        </p:txBody>
      </p:sp>
    </p:spTree>
    <p:extLst>
      <p:ext uri="{BB962C8B-B14F-4D97-AF65-F5344CB8AC3E}">
        <p14:creationId xmlns:p14="http://schemas.microsoft.com/office/powerpoint/2010/main" val="16188078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CE302F5-173A-7149-BAEE-27EB37F0EF8E}"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A8735-7A49-9945-8DCE-4C349CA5F112}" type="slidenum">
              <a:rPr lang="en-US" smtClean="0"/>
              <a:t>‹#›</a:t>
            </a:fld>
            <a:endParaRPr lang="en-US"/>
          </a:p>
        </p:txBody>
      </p:sp>
    </p:spTree>
    <p:extLst>
      <p:ext uri="{BB962C8B-B14F-4D97-AF65-F5344CB8AC3E}">
        <p14:creationId xmlns:p14="http://schemas.microsoft.com/office/powerpoint/2010/main" val="366726353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E302F5-173A-7149-BAEE-27EB37F0EF8E}"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A8735-7A49-9945-8DCE-4C349CA5F112}" type="slidenum">
              <a:rPr lang="en-US" smtClean="0"/>
              <a:t>‹#›</a:t>
            </a:fld>
            <a:endParaRPr lang="en-US"/>
          </a:p>
        </p:txBody>
      </p:sp>
    </p:spTree>
    <p:extLst>
      <p:ext uri="{BB962C8B-B14F-4D97-AF65-F5344CB8AC3E}">
        <p14:creationId xmlns:p14="http://schemas.microsoft.com/office/powerpoint/2010/main" val="29260775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E302F5-173A-7149-BAEE-27EB37F0EF8E}"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A8735-7A49-9945-8DCE-4C349CA5F112}" type="slidenum">
              <a:rPr lang="en-US" smtClean="0"/>
              <a:t>‹#›</a:t>
            </a:fld>
            <a:endParaRPr lang="en-US"/>
          </a:p>
        </p:txBody>
      </p:sp>
    </p:spTree>
    <p:extLst>
      <p:ext uri="{BB962C8B-B14F-4D97-AF65-F5344CB8AC3E}">
        <p14:creationId xmlns:p14="http://schemas.microsoft.com/office/powerpoint/2010/main" val="36432022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CE302F5-173A-7149-BAEE-27EB37F0EF8E}"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A8735-7A49-9945-8DCE-4C349CA5F112}" type="slidenum">
              <a:rPr lang="en-US" smtClean="0"/>
              <a:t>‹#›</a:t>
            </a:fld>
            <a:endParaRPr lang="en-US"/>
          </a:p>
        </p:txBody>
      </p:sp>
    </p:spTree>
    <p:extLst>
      <p:ext uri="{BB962C8B-B14F-4D97-AF65-F5344CB8AC3E}">
        <p14:creationId xmlns:p14="http://schemas.microsoft.com/office/powerpoint/2010/main" val="412461295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CE302F5-173A-7149-BAEE-27EB37F0EF8E}" type="datetimeFigureOut">
              <a:rPr lang="en-US" smtClean="0"/>
              <a:t>3/15/2024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2A8735-7A49-9945-8DCE-4C349CA5F112}" type="slidenum">
              <a:rPr lang="en-US" smtClean="0"/>
              <a:t>‹#›</a:t>
            </a:fld>
            <a:endParaRPr lang="en-US"/>
          </a:p>
        </p:txBody>
      </p:sp>
    </p:spTree>
    <p:extLst>
      <p:ext uri="{BB962C8B-B14F-4D97-AF65-F5344CB8AC3E}">
        <p14:creationId xmlns:p14="http://schemas.microsoft.com/office/powerpoint/2010/main" val="16338005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CE302F5-173A-7149-BAEE-27EB37F0EF8E}"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2A8735-7A49-9945-8DCE-4C349CA5F112}" type="slidenum">
              <a:rPr lang="en-US" smtClean="0"/>
              <a:t>‹#›</a:t>
            </a:fld>
            <a:endParaRPr lang="en-US"/>
          </a:p>
        </p:txBody>
      </p:sp>
    </p:spTree>
    <p:extLst>
      <p:ext uri="{BB962C8B-B14F-4D97-AF65-F5344CB8AC3E}">
        <p14:creationId xmlns:p14="http://schemas.microsoft.com/office/powerpoint/2010/main" val="32163864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CE302F5-173A-7149-BAEE-27EB37F0EF8E}" type="datetimeFigureOut">
              <a:rPr lang="en-US" smtClean="0"/>
              <a:t>3/15/2024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2A8735-7A49-9945-8DCE-4C349CA5F112}" type="slidenum">
              <a:rPr lang="en-US" smtClean="0"/>
              <a:t>‹#›</a:t>
            </a:fld>
            <a:endParaRPr lang="en-US"/>
          </a:p>
        </p:txBody>
      </p:sp>
    </p:spTree>
    <p:extLst>
      <p:ext uri="{BB962C8B-B14F-4D97-AF65-F5344CB8AC3E}">
        <p14:creationId xmlns:p14="http://schemas.microsoft.com/office/powerpoint/2010/main" val="26166699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CE302F5-173A-7149-BAEE-27EB37F0EF8E}" type="datetimeFigureOut">
              <a:rPr lang="en-US" smtClean="0"/>
              <a:t>3/15/2024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2A8735-7A49-9945-8DCE-4C349CA5F112}" type="slidenum">
              <a:rPr lang="en-US" smtClean="0"/>
              <a:t>‹#›</a:t>
            </a:fld>
            <a:endParaRPr lang="en-US"/>
          </a:p>
        </p:txBody>
      </p:sp>
    </p:spTree>
    <p:extLst>
      <p:ext uri="{BB962C8B-B14F-4D97-AF65-F5344CB8AC3E}">
        <p14:creationId xmlns:p14="http://schemas.microsoft.com/office/powerpoint/2010/main" val="335032440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CE302F5-173A-7149-BAEE-27EB37F0EF8E}" type="datetimeFigureOut">
              <a:rPr lang="en-US" smtClean="0"/>
              <a:t>3/15/2024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2A8735-7A49-9945-8DCE-4C349CA5F112}" type="slidenum">
              <a:rPr lang="en-US" smtClean="0"/>
              <a:t>‹#›</a:t>
            </a:fld>
            <a:endParaRPr lang="en-US"/>
          </a:p>
        </p:txBody>
      </p:sp>
    </p:spTree>
    <p:extLst>
      <p:ext uri="{BB962C8B-B14F-4D97-AF65-F5344CB8AC3E}">
        <p14:creationId xmlns:p14="http://schemas.microsoft.com/office/powerpoint/2010/main" val="108262136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E302F5-173A-7149-BAEE-27EB37F0EF8E}"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2A8735-7A49-9945-8DCE-4C349CA5F112}" type="slidenum">
              <a:rPr lang="en-US" smtClean="0"/>
              <a:t>‹#›</a:t>
            </a:fld>
            <a:endParaRPr lang="en-US"/>
          </a:p>
        </p:txBody>
      </p:sp>
    </p:spTree>
    <p:extLst>
      <p:ext uri="{BB962C8B-B14F-4D97-AF65-F5344CB8AC3E}">
        <p14:creationId xmlns:p14="http://schemas.microsoft.com/office/powerpoint/2010/main" val="48743297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CE302F5-173A-7149-BAEE-27EB37F0EF8E}" type="datetimeFigureOut">
              <a:rPr lang="en-US" smtClean="0"/>
              <a:t>3/15/2024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2A8735-7A49-9945-8DCE-4C349CA5F112}" type="slidenum">
              <a:rPr lang="en-US" smtClean="0"/>
              <a:t>‹#›</a:t>
            </a:fld>
            <a:endParaRPr lang="en-US"/>
          </a:p>
        </p:txBody>
      </p:sp>
    </p:spTree>
    <p:extLst>
      <p:ext uri="{BB962C8B-B14F-4D97-AF65-F5344CB8AC3E}">
        <p14:creationId xmlns:p14="http://schemas.microsoft.com/office/powerpoint/2010/main" val="18523304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CE302F5-173A-7149-BAEE-27EB37F0EF8E}" type="datetimeFigureOut">
              <a:rPr lang="en-US" smtClean="0"/>
              <a:pPr/>
              <a:t>3/15/2024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2A8735-7A49-9945-8DCE-4C349CA5F112}" type="slidenum">
              <a:rPr lang="en-US" smtClean="0"/>
              <a:pPr/>
              <a:t>‹#›</a:t>
            </a:fld>
            <a:endParaRPr lang="en-US" dirty="0"/>
          </a:p>
        </p:txBody>
      </p:sp>
    </p:spTree>
    <p:extLst>
      <p:ext uri="{BB962C8B-B14F-4D97-AF65-F5344CB8AC3E}">
        <p14:creationId xmlns:p14="http://schemas.microsoft.com/office/powerpoint/2010/main" val="218091285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image" Target="../media/image1.png"/><Relationship Id="rId7" Type="http://schemas.openxmlformats.org/officeDocument/2006/relationships/image" Target="file:////Users/robinhoffmann/Desktop/Jobs/McGruff/Powerpoint/art/NCPC_logo.jpg" TargetMode="External"/><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jpeg"/><Relationship Id="rId5" Type="http://schemas.openxmlformats.org/officeDocument/2006/relationships/image" Target="file:////Users/robinhoffmann/Desktop/Jobs/McGruff/Powerpoint/art/YMILogo.jpg" TargetMode="External"/><Relationship Id="rId10" Type="http://schemas.openxmlformats.org/officeDocument/2006/relationships/image" Target="../media/image6.png"/><Relationship Id="rId4" Type="http://schemas.openxmlformats.org/officeDocument/2006/relationships/image" Target="../media/image2.jpeg"/><Relationship Id="rId9" Type="http://schemas.openxmlformats.org/officeDocument/2006/relationships/image" Target="../media/image5.jp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16.png"/></Relationships>
</file>

<file path=ppt/slides/_rels/slide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png"/><Relationship Id="rId1" Type="http://schemas.openxmlformats.org/officeDocument/2006/relationships/slideLayout" Target="../slideLayouts/slideLayout1.xml"/><Relationship Id="rId4" Type="http://schemas.openxmlformats.org/officeDocument/2006/relationships/image" Target="file:////Users/robinhoffmann/Desktop/Jobs/McGruff/Powerpoint/art/think_again_vid.jp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2.jpg"/><Relationship Id="rId5" Type="http://schemas.openxmlformats.org/officeDocument/2006/relationships/hyperlink" Target="https://www.dea.gov/onepill/images" TargetMode="External"/><Relationship Id="rId4" Type="http://schemas.openxmlformats.org/officeDocument/2006/relationships/hyperlink" Target="https://www.dea.gov/sites/default/files/2021-05/Counterfeit%20Pills%20fact%20SHEET-5-13-21-FINAL.pdf"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1.xml"/><Relationship Id="rId5" Type="http://schemas.openxmlformats.org/officeDocument/2006/relationships/hyperlink" Target="https://www.dea.gov/sites/default/files/2021-05/Counterfeit%20Pills%20fact%20SHEET-5-13-21-FINAL.pdf" TargetMode="External"/><Relationship Id="rId4" Type="http://schemas.openxmlformats.org/officeDocument/2006/relationships/image" Target="file:////Users/robinhoffmann/Desktop/Jobs/McGruff/Powerpoint/art/pencil_tip.jpg" TargetMode="External"/></Relationships>
</file>

<file path=ppt/slides/_rels/slide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6A498AF0-246B-389D-5311-7FE97B997F9C}"/>
            </a:ext>
          </a:extLst>
        </p:cNvPr>
        <p:cNvGrpSpPr/>
        <p:nvPr/>
      </p:nvGrpSpPr>
      <p:grpSpPr>
        <a:xfrm>
          <a:off x="0" y="0"/>
          <a:ext cx="0" cy="0"/>
          <a:chOff x="0" y="0"/>
          <a:chExt cx="0" cy="0"/>
        </a:xfrm>
      </p:grpSpPr>
      <p:pic>
        <p:nvPicPr>
          <p:cNvPr id="29" name="Picture 28" descr="A white rectangular object with colorful squares&#10;&#10;Description automatically generated">
            <a:extLst>
              <a:ext uri="{FF2B5EF4-FFF2-40B4-BE49-F238E27FC236}">
                <a16:creationId xmlns:a16="http://schemas.microsoft.com/office/drawing/2014/main" id="{6A94BBF5-4A3A-E374-0AA1-2CDA0B680996}"/>
              </a:ext>
            </a:extLst>
          </p:cNvPr>
          <p:cNvPicPr>
            <a:picLocks noChangeAspect="1"/>
          </p:cNvPicPr>
          <p:nvPr/>
        </p:nvPicPr>
        <p:blipFill>
          <a:blip r:embed="rId3"/>
          <a:stretch>
            <a:fillRect/>
          </a:stretch>
        </p:blipFill>
        <p:spPr>
          <a:xfrm>
            <a:off x="0" y="11288"/>
            <a:ext cx="9144000" cy="6858000"/>
          </a:xfrm>
          <a:prstGeom prst="rect">
            <a:avLst/>
          </a:prstGeom>
        </p:spPr>
      </p:pic>
      <p:sp>
        <p:nvSpPr>
          <p:cNvPr id="2" name="Title 1">
            <a:extLst>
              <a:ext uri="{FF2B5EF4-FFF2-40B4-BE49-F238E27FC236}">
                <a16:creationId xmlns:a16="http://schemas.microsoft.com/office/drawing/2014/main" id="{63D6C427-102D-A38A-FDB4-3E614AE22491}"/>
              </a:ext>
            </a:extLst>
          </p:cNvPr>
          <p:cNvSpPr>
            <a:spLocks noGrp="1"/>
          </p:cNvSpPr>
          <p:nvPr>
            <p:ph type="ctrTitle"/>
          </p:nvPr>
        </p:nvSpPr>
        <p:spPr>
          <a:xfrm>
            <a:off x="-13317" y="1229469"/>
            <a:ext cx="9144000" cy="1516335"/>
          </a:xfrm>
        </p:spPr>
        <p:txBody>
          <a:bodyPr anchor="t">
            <a:noAutofit/>
          </a:bodyPr>
          <a:lstStyle/>
          <a:p>
            <a:pPr>
              <a:lnSpc>
                <a:spcPct val="100000"/>
              </a:lnSpc>
            </a:pPr>
            <a:r>
              <a:rPr lang="en-US" sz="4200" b="1" kern="100" spc="-150" dirty="0">
                <a:solidFill>
                  <a:srgbClr val="FF0000"/>
                </a:solidFill>
                <a:latin typeface="Arial Nova" panose="020B0504020202020204" pitchFamily="34" charset="0"/>
                <a:ea typeface="Calibri" panose="020F0502020204030204" pitchFamily="34" charset="0"/>
                <a:cs typeface="Bahnschrift SemiCondensed" panose="020F0502020204030204" pitchFamily="34" charset="0"/>
              </a:rPr>
              <a:t>Fake Pharmaceuticals = </a:t>
            </a:r>
            <a:br>
              <a:rPr lang="en-US" sz="4200" b="1" kern="100" spc="-150" dirty="0">
                <a:solidFill>
                  <a:srgbClr val="FF0000"/>
                </a:solidFill>
                <a:latin typeface="Arial Nova" panose="020B0504020202020204" pitchFamily="34" charset="0"/>
                <a:ea typeface="Calibri" panose="020F0502020204030204" pitchFamily="34" charset="0"/>
                <a:cs typeface="Bahnschrift SemiCondensed" panose="020F0502020204030204" pitchFamily="34" charset="0"/>
              </a:rPr>
            </a:br>
            <a:r>
              <a:rPr lang="en-US" sz="4200" b="1" kern="100" spc="-150" dirty="0">
                <a:solidFill>
                  <a:srgbClr val="FF0000"/>
                </a:solidFill>
                <a:latin typeface="Arial Nova" panose="020B0504020202020204" pitchFamily="34" charset="0"/>
                <a:ea typeface="Calibri" panose="020F0502020204030204" pitchFamily="34" charset="0"/>
                <a:cs typeface="Bahnschrift SemiCondensed" panose="020F0502020204030204" pitchFamily="34" charset="0"/>
              </a:rPr>
              <a:t>Real Problems</a:t>
            </a:r>
            <a:endParaRPr lang="en-US" sz="4200" b="1" spc="-150" dirty="0">
              <a:solidFill>
                <a:srgbClr val="FF0000"/>
              </a:solidFill>
              <a:latin typeface="Arial Nova" panose="020B0504020202020204" pitchFamily="34" charset="0"/>
              <a:cs typeface="Bahnschrift SemiCondensed" panose="020F0502020204030204" pitchFamily="34" charset="0"/>
            </a:endParaRPr>
          </a:p>
        </p:txBody>
      </p:sp>
      <p:sp>
        <p:nvSpPr>
          <p:cNvPr id="3" name="Subtitle 2">
            <a:extLst>
              <a:ext uri="{FF2B5EF4-FFF2-40B4-BE49-F238E27FC236}">
                <a16:creationId xmlns:a16="http://schemas.microsoft.com/office/drawing/2014/main" id="{1BF5E9D8-B969-C0BE-F51E-5CC6BF6B791C}"/>
              </a:ext>
            </a:extLst>
          </p:cNvPr>
          <p:cNvSpPr>
            <a:spLocks noGrp="1"/>
          </p:cNvSpPr>
          <p:nvPr>
            <p:ph type="subTitle" idx="1"/>
          </p:nvPr>
        </p:nvSpPr>
        <p:spPr>
          <a:xfrm>
            <a:off x="-10583" y="3366837"/>
            <a:ext cx="9143999" cy="1958476"/>
          </a:xfrm>
        </p:spPr>
        <p:txBody>
          <a:bodyPr>
            <a:noAutofit/>
          </a:bodyPr>
          <a:lstStyle/>
          <a:p>
            <a:pPr>
              <a:lnSpc>
                <a:spcPct val="70000"/>
              </a:lnSpc>
            </a:pPr>
            <a:r>
              <a:rPr lang="en-US" dirty="0">
                <a:effectLst/>
                <a:latin typeface="Arial Nova" panose="020B0504020202020204" pitchFamily="34" charset="0"/>
              </a:rPr>
              <a:t>Find out the truth</a:t>
            </a:r>
          </a:p>
          <a:p>
            <a:pPr>
              <a:lnSpc>
                <a:spcPct val="70000"/>
              </a:lnSpc>
            </a:pPr>
            <a:r>
              <a:rPr lang="en-US" dirty="0">
                <a:effectLst/>
                <a:latin typeface="Arial Nova" panose="020B0504020202020204" pitchFamily="34" charset="0"/>
              </a:rPr>
              <a:t>about pills sold on </a:t>
            </a:r>
          </a:p>
          <a:p>
            <a:pPr>
              <a:lnSpc>
                <a:spcPct val="70000"/>
              </a:lnSpc>
            </a:pPr>
            <a:r>
              <a:rPr lang="en-US" dirty="0">
                <a:effectLst/>
                <a:latin typeface="Arial Nova" panose="020B0504020202020204" pitchFamily="34" charset="0"/>
              </a:rPr>
              <a:t>social media.</a:t>
            </a:r>
          </a:p>
        </p:txBody>
      </p:sp>
      <p:cxnSp>
        <p:nvCxnSpPr>
          <p:cNvPr id="10" name="Straight Connector 9">
            <a:extLst>
              <a:ext uri="{FF2B5EF4-FFF2-40B4-BE49-F238E27FC236}">
                <a16:creationId xmlns:a16="http://schemas.microsoft.com/office/drawing/2014/main" id="{5A8B1357-48CE-42F4-D5BB-E95BF71896F5}"/>
              </a:ext>
            </a:extLst>
          </p:cNvPr>
          <p:cNvCxnSpPr>
            <a:cxnSpLocks/>
          </p:cNvCxnSpPr>
          <p:nvPr/>
        </p:nvCxnSpPr>
        <p:spPr>
          <a:xfrm>
            <a:off x="2604052" y="3160793"/>
            <a:ext cx="395577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6" name="Title 1">
            <a:extLst>
              <a:ext uri="{FF2B5EF4-FFF2-40B4-BE49-F238E27FC236}">
                <a16:creationId xmlns:a16="http://schemas.microsoft.com/office/drawing/2014/main" id="{3A2824DC-51BF-AAE7-F242-923EB933DB30}"/>
              </a:ext>
            </a:extLst>
          </p:cNvPr>
          <p:cNvSpPr txBox="1">
            <a:spLocks/>
          </p:cNvSpPr>
          <p:nvPr/>
        </p:nvSpPr>
        <p:spPr>
          <a:xfrm>
            <a:off x="10584" y="2648157"/>
            <a:ext cx="9144000" cy="464498"/>
          </a:xfrm>
          <a:prstGeom prst="rect">
            <a:avLst/>
          </a:prstGeom>
        </p:spPr>
        <p:txBody>
          <a:bodyPr vert="horz" lIns="91440" tIns="45720" rIns="91440" bIns="45720" rtlCol="0" anchor="t">
            <a:normAutofit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r>
              <a:rPr lang="en-US" sz="2800" b="1" kern="100" dirty="0">
                <a:latin typeface="Arial Nova" panose="020B0504020202020204" pitchFamily="34" charset="0"/>
                <a:ea typeface="Calibri" panose="020F0502020204030204" pitchFamily="34" charset="0"/>
                <a:cs typeface="Arial Nova" panose="020F0502020204030204" pitchFamily="34" charset="0"/>
              </a:rPr>
              <a:t>Fake Pills: Myth vs. Fact</a:t>
            </a:r>
            <a:endParaRPr lang="en-US" sz="2800" b="1" dirty="0">
              <a:latin typeface="Arial Nova" panose="020B0504020202020204" pitchFamily="34" charset="0"/>
              <a:cs typeface="Arial Nova" panose="020F0502020204030204" pitchFamily="34" charset="0"/>
            </a:endParaRPr>
          </a:p>
        </p:txBody>
      </p:sp>
      <p:grpSp>
        <p:nvGrpSpPr>
          <p:cNvPr id="8" name="Group 7">
            <a:extLst>
              <a:ext uri="{FF2B5EF4-FFF2-40B4-BE49-F238E27FC236}">
                <a16:creationId xmlns:a16="http://schemas.microsoft.com/office/drawing/2014/main" id="{6C08787B-01B1-1E65-FA02-FACF0E0E518E}"/>
              </a:ext>
            </a:extLst>
          </p:cNvPr>
          <p:cNvGrpSpPr/>
          <p:nvPr/>
        </p:nvGrpSpPr>
        <p:grpSpPr>
          <a:xfrm>
            <a:off x="6871236" y="5088970"/>
            <a:ext cx="954173" cy="560363"/>
            <a:chOff x="6871236" y="5060809"/>
            <a:chExt cx="954173" cy="560363"/>
          </a:xfrm>
        </p:grpSpPr>
        <p:pic>
          <p:nvPicPr>
            <p:cNvPr id="15" name="Picture 14">
              <a:extLst>
                <a:ext uri="{FF2B5EF4-FFF2-40B4-BE49-F238E27FC236}">
                  <a16:creationId xmlns:a16="http://schemas.microsoft.com/office/drawing/2014/main" id="{42CFDC2B-C275-BB14-919D-58CF9CBD5DF5}"/>
                </a:ext>
              </a:extLst>
            </p:cNvPr>
            <p:cNvPicPr>
              <a:picLocks noChangeAspect="1"/>
            </p:cNvPicPr>
            <p:nvPr/>
          </p:nvPicPr>
          <p:blipFill>
            <a:blip r:embed="rId4" r:link="rId5"/>
            <a:srcRect/>
            <a:stretch>
              <a:fillRect/>
            </a:stretch>
          </p:blipFill>
          <p:spPr>
            <a:xfrm>
              <a:off x="7104072" y="5060809"/>
              <a:ext cx="545032" cy="421391"/>
            </a:xfrm>
            <a:prstGeom prst="rect">
              <a:avLst/>
            </a:prstGeom>
          </p:spPr>
        </p:pic>
        <p:sp>
          <p:nvSpPr>
            <p:cNvPr id="14" name="TextBox 13">
              <a:extLst>
                <a:ext uri="{FF2B5EF4-FFF2-40B4-BE49-F238E27FC236}">
                  <a16:creationId xmlns:a16="http://schemas.microsoft.com/office/drawing/2014/main" id="{2A932235-EB2B-AE7C-C4A9-8BE13E16660A}"/>
                </a:ext>
              </a:extLst>
            </p:cNvPr>
            <p:cNvSpPr txBox="1"/>
            <p:nvPr/>
          </p:nvSpPr>
          <p:spPr>
            <a:xfrm>
              <a:off x="6871236" y="5436506"/>
              <a:ext cx="954173" cy="184666"/>
            </a:xfrm>
            <a:prstGeom prst="rect">
              <a:avLst/>
            </a:prstGeom>
            <a:noFill/>
          </p:spPr>
          <p:txBody>
            <a:bodyPr wrap="square" rtlCol="0">
              <a:spAutoFit/>
            </a:bodyPr>
            <a:lstStyle/>
            <a:p>
              <a:pPr algn="ctr"/>
              <a:r>
                <a:rPr lang="en-US" sz="600" dirty="0">
                  <a:effectLst/>
                  <a:latin typeface="Arial Nova" panose="020B0504020202020204" pitchFamily="34" charset="0"/>
                </a:rPr>
                <a:t> © 2024 YMI, Inc.</a:t>
              </a:r>
            </a:p>
          </p:txBody>
        </p:sp>
      </p:grpSp>
      <p:sp>
        <p:nvSpPr>
          <p:cNvPr id="19" name="TextBox 18">
            <a:extLst>
              <a:ext uri="{FF2B5EF4-FFF2-40B4-BE49-F238E27FC236}">
                <a16:creationId xmlns:a16="http://schemas.microsoft.com/office/drawing/2014/main" id="{54FFAE7B-539A-AC13-B552-99B270C50D8A}"/>
              </a:ext>
            </a:extLst>
          </p:cNvPr>
          <p:cNvSpPr txBox="1"/>
          <p:nvPr/>
        </p:nvSpPr>
        <p:spPr>
          <a:xfrm>
            <a:off x="2190786" y="5408863"/>
            <a:ext cx="5071789" cy="276999"/>
          </a:xfrm>
          <a:prstGeom prst="rect">
            <a:avLst/>
          </a:prstGeom>
          <a:noFill/>
        </p:spPr>
        <p:txBody>
          <a:bodyPr wrap="square" rtlCol="0">
            <a:spAutoFit/>
          </a:bodyPr>
          <a:lstStyle/>
          <a:p>
            <a:pPr algn="ctr"/>
            <a:r>
              <a:rPr lang="en-US" sz="600" dirty="0">
                <a:effectLst/>
                <a:latin typeface="Arial Nova" panose="020B0504020202020204" pitchFamily="34" charset="0"/>
              </a:rPr>
              <a:t>© 2024 National Crime Prevention Council  McGruff the Crime Dog®, “Take a Bite Out Of Crime®,” </a:t>
            </a:r>
          </a:p>
          <a:p>
            <a:pPr algn="ctr"/>
            <a:r>
              <a:rPr lang="en-US" sz="600" dirty="0">
                <a:effectLst/>
                <a:latin typeface="Arial Nova" panose="020B0504020202020204" pitchFamily="34" charset="0"/>
              </a:rPr>
              <a:t>“Go For Real™,” and “You’re Smart. Buy Smart.™” are trademarks of the National Crime Prevention Council.</a:t>
            </a:r>
          </a:p>
        </p:txBody>
      </p:sp>
      <p:grpSp>
        <p:nvGrpSpPr>
          <p:cNvPr id="25" name="Group 24">
            <a:extLst>
              <a:ext uri="{FF2B5EF4-FFF2-40B4-BE49-F238E27FC236}">
                <a16:creationId xmlns:a16="http://schemas.microsoft.com/office/drawing/2014/main" id="{F689C747-B46E-DC74-A062-2EF788EFFA13}"/>
              </a:ext>
            </a:extLst>
          </p:cNvPr>
          <p:cNvGrpSpPr/>
          <p:nvPr/>
        </p:nvGrpSpPr>
        <p:grpSpPr>
          <a:xfrm>
            <a:off x="3326801" y="4908050"/>
            <a:ext cx="2490397" cy="557896"/>
            <a:chOff x="2996003" y="5309615"/>
            <a:chExt cx="3151993" cy="641105"/>
          </a:xfrm>
        </p:grpSpPr>
        <p:pic>
          <p:nvPicPr>
            <p:cNvPr id="11" name="Picture 10">
              <a:extLst>
                <a:ext uri="{FF2B5EF4-FFF2-40B4-BE49-F238E27FC236}">
                  <a16:creationId xmlns:a16="http://schemas.microsoft.com/office/drawing/2014/main" id="{54ED40EC-74A0-D800-DE5C-B5EA3F3C27CF}"/>
                </a:ext>
              </a:extLst>
            </p:cNvPr>
            <p:cNvPicPr>
              <a:picLocks noChangeAspect="1"/>
            </p:cNvPicPr>
            <p:nvPr/>
          </p:nvPicPr>
          <p:blipFill>
            <a:blip r:embed="rId6" r:link="rId7"/>
            <a:srcRect/>
            <a:stretch>
              <a:fillRect/>
            </a:stretch>
          </p:blipFill>
          <p:spPr>
            <a:xfrm>
              <a:off x="2996003" y="5539877"/>
              <a:ext cx="693627" cy="330299"/>
            </a:xfrm>
            <a:prstGeom prst="rect">
              <a:avLst/>
            </a:prstGeom>
          </p:spPr>
        </p:pic>
        <p:pic>
          <p:nvPicPr>
            <p:cNvPr id="12" name="Picture 11" descr="A blue and white logo&#10;&#10;Description automatically generated">
              <a:extLst>
                <a:ext uri="{FF2B5EF4-FFF2-40B4-BE49-F238E27FC236}">
                  <a16:creationId xmlns:a16="http://schemas.microsoft.com/office/drawing/2014/main" id="{E45DD6E5-0853-F9D9-766A-C757A10DD133}"/>
                </a:ext>
              </a:extLst>
            </p:cNvPr>
            <p:cNvPicPr>
              <a:picLocks noChangeAspect="1"/>
            </p:cNvPicPr>
            <p:nvPr/>
          </p:nvPicPr>
          <p:blipFill rotWithShape="1">
            <a:blip r:embed="rId8"/>
            <a:srcRect t="23079"/>
            <a:stretch/>
          </p:blipFill>
          <p:spPr>
            <a:xfrm>
              <a:off x="3838142" y="5531622"/>
              <a:ext cx="889753" cy="338554"/>
            </a:xfrm>
            <a:prstGeom prst="rect">
              <a:avLst/>
            </a:prstGeom>
          </p:spPr>
        </p:pic>
        <p:pic>
          <p:nvPicPr>
            <p:cNvPr id="22" name="Picture 21" descr="A red and black sign&#10;&#10;Description automatically generated">
              <a:extLst>
                <a:ext uri="{FF2B5EF4-FFF2-40B4-BE49-F238E27FC236}">
                  <a16:creationId xmlns:a16="http://schemas.microsoft.com/office/drawing/2014/main" id="{46AFEED7-3E7B-BDDE-20C2-01C20357871A}"/>
                </a:ext>
              </a:extLst>
            </p:cNvPr>
            <p:cNvPicPr>
              <a:picLocks noChangeAspect="1"/>
            </p:cNvPicPr>
            <p:nvPr/>
          </p:nvPicPr>
          <p:blipFill>
            <a:blip r:embed="rId9"/>
            <a:stretch>
              <a:fillRect/>
            </a:stretch>
          </p:blipFill>
          <p:spPr>
            <a:xfrm>
              <a:off x="4767773" y="5481535"/>
              <a:ext cx="1380223" cy="469185"/>
            </a:xfrm>
            <a:prstGeom prst="rect">
              <a:avLst/>
            </a:prstGeom>
          </p:spPr>
        </p:pic>
        <p:sp>
          <p:nvSpPr>
            <p:cNvPr id="24" name="TextBox 23">
              <a:extLst>
                <a:ext uri="{FF2B5EF4-FFF2-40B4-BE49-F238E27FC236}">
                  <a16:creationId xmlns:a16="http://schemas.microsoft.com/office/drawing/2014/main" id="{BB32CA86-C85B-C62A-5A0C-422156FB5704}"/>
                </a:ext>
              </a:extLst>
            </p:cNvPr>
            <p:cNvSpPr txBox="1"/>
            <p:nvPr/>
          </p:nvSpPr>
          <p:spPr>
            <a:xfrm>
              <a:off x="2996003" y="5309615"/>
              <a:ext cx="3151993" cy="247577"/>
            </a:xfrm>
            <a:prstGeom prst="rect">
              <a:avLst/>
            </a:prstGeom>
            <a:noFill/>
          </p:spPr>
          <p:txBody>
            <a:bodyPr wrap="square" rtlCol="0">
              <a:spAutoFit/>
            </a:bodyPr>
            <a:lstStyle/>
            <a:p>
              <a:pPr algn="ctr"/>
              <a:r>
                <a:rPr lang="en-US" sz="800" dirty="0">
                  <a:effectLst/>
                  <a:latin typeface="Arial Nova" panose="020B0504020202020204" pitchFamily="34" charset="0"/>
                </a:rPr>
                <a:t>Brought to you by</a:t>
              </a:r>
            </a:p>
          </p:txBody>
        </p:sp>
      </p:grpSp>
      <p:pic>
        <p:nvPicPr>
          <p:cNvPr id="16" name="Picture 15" descr="A cartoon dog wearing a trench coat and tie&#10;&#10;Description automatically generated">
            <a:extLst>
              <a:ext uri="{FF2B5EF4-FFF2-40B4-BE49-F238E27FC236}">
                <a16:creationId xmlns:a16="http://schemas.microsoft.com/office/drawing/2014/main" id="{98A2C394-E87B-0C00-DFBA-A8443DE2C1A8}"/>
              </a:ext>
            </a:extLst>
          </p:cNvPr>
          <p:cNvPicPr>
            <a:picLocks noChangeAspect="1"/>
          </p:cNvPicPr>
          <p:nvPr/>
        </p:nvPicPr>
        <p:blipFill rotWithShape="1">
          <a:blip r:embed="rId10"/>
          <a:srcRect r="17905"/>
          <a:stretch/>
        </p:blipFill>
        <p:spPr>
          <a:xfrm>
            <a:off x="-833836" y="2198879"/>
            <a:ext cx="3955774" cy="4818509"/>
          </a:xfrm>
          <a:prstGeom prst="rect">
            <a:avLst/>
          </a:prstGeom>
        </p:spPr>
      </p:pic>
      <p:sp>
        <p:nvSpPr>
          <p:cNvPr id="4" name="TextBox 3">
            <a:extLst>
              <a:ext uri="{FF2B5EF4-FFF2-40B4-BE49-F238E27FC236}">
                <a16:creationId xmlns:a16="http://schemas.microsoft.com/office/drawing/2014/main" id="{A1917FA8-FF92-0B4C-BCDB-CEA2A1250658}"/>
              </a:ext>
            </a:extLst>
          </p:cNvPr>
          <p:cNvSpPr txBox="1"/>
          <p:nvPr/>
        </p:nvSpPr>
        <p:spPr>
          <a:xfrm>
            <a:off x="2301027" y="6444921"/>
            <a:ext cx="396591" cy="184666"/>
          </a:xfrm>
          <a:prstGeom prst="rect">
            <a:avLst/>
          </a:prstGeom>
          <a:noFill/>
        </p:spPr>
        <p:txBody>
          <a:bodyPr wrap="square" rtlCol="0">
            <a:spAutoFit/>
          </a:bodyPr>
          <a:lstStyle/>
          <a:p>
            <a:r>
              <a:rPr lang="en-US" sz="600" dirty="0"/>
              <a:t>SM</a:t>
            </a:r>
          </a:p>
        </p:txBody>
      </p:sp>
    </p:spTree>
    <p:extLst>
      <p:ext uri="{BB962C8B-B14F-4D97-AF65-F5344CB8AC3E}">
        <p14:creationId xmlns:p14="http://schemas.microsoft.com/office/powerpoint/2010/main" val="30492229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05E0-9A1A-92D3-C650-E66EDC853631}"/>
            </a:ext>
          </a:extLst>
        </p:cNvPr>
        <p:cNvGrpSpPr/>
        <p:nvPr/>
      </p:nvGrpSpPr>
      <p:grpSpPr>
        <a:xfrm>
          <a:off x="0" y="0"/>
          <a:ext cx="0" cy="0"/>
          <a:chOff x="0" y="0"/>
          <a:chExt cx="0" cy="0"/>
        </a:xfrm>
      </p:grpSpPr>
      <p:pic>
        <p:nvPicPr>
          <p:cNvPr id="7" name="Picture 6" descr="A white rectangular object on a blue background&#10;&#10;Description automatically generated">
            <a:extLst>
              <a:ext uri="{FF2B5EF4-FFF2-40B4-BE49-F238E27FC236}">
                <a16:creationId xmlns:a16="http://schemas.microsoft.com/office/drawing/2014/main" id="{A95C1D22-FA18-9465-D78B-F8EFBA6D2A25}"/>
              </a:ext>
            </a:extLst>
          </p:cNvPr>
          <p:cNvPicPr>
            <a:picLocks noChangeAspect="1"/>
          </p:cNvPicPr>
          <p:nvPr/>
        </p:nvPicPr>
        <p:blipFill>
          <a:blip r:embed="rId3"/>
          <a:stretch>
            <a:fillRect/>
          </a:stretch>
        </p:blipFill>
        <p:spPr>
          <a:xfrm>
            <a:off x="0" y="6531"/>
            <a:ext cx="9144000" cy="6858000"/>
          </a:xfrm>
          <a:prstGeom prst="rect">
            <a:avLst/>
          </a:prstGeom>
        </p:spPr>
      </p:pic>
      <p:sp>
        <p:nvSpPr>
          <p:cNvPr id="8" name="Subtitle 2">
            <a:extLst>
              <a:ext uri="{FF2B5EF4-FFF2-40B4-BE49-F238E27FC236}">
                <a16:creationId xmlns:a16="http://schemas.microsoft.com/office/drawing/2014/main" id="{413EDFF5-9961-EFDB-E7FC-67DB03FC4E0D}"/>
              </a:ext>
            </a:extLst>
          </p:cNvPr>
          <p:cNvSpPr txBox="1">
            <a:spLocks/>
          </p:cNvSpPr>
          <p:nvPr/>
        </p:nvSpPr>
        <p:spPr>
          <a:xfrm>
            <a:off x="491111" y="1348706"/>
            <a:ext cx="8161778" cy="4074391"/>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600" b="1" kern="100" dirty="0">
                <a:solidFill>
                  <a:srgbClr val="28B5DD"/>
                </a:solidFill>
                <a:latin typeface="Arial Nova" panose="020B0504020202020204" pitchFamily="34" charset="0"/>
                <a:ea typeface="Calibri" panose="020F0502020204030204" pitchFamily="34" charset="0"/>
                <a:cs typeface="Times New Roman" panose="02020603050405020304" pitchFamily="18" charset="0"/>
              </a:rPr>
              <a:t>Fact:</a:t>
            </a:r>
          </a:p>
          <a:p>
            <a:pPr>
              <a:lnSpc>
                <a:spcPct val="100000"/>
              </a:lnSpc>
              <a:spcBef>
                <a:spcPts val="0"/>
              </a:spcBef>
            </a:pPr>
            <a:r>
              <a:rPr lang="en-US" sz="2200" kern="100" dirty="0">
                <a:latin typeface="Arial Nova" panose="020B0504020202020204" pitchFamily="34" charset="0"/>
                <a:ea typeface="Calibri" panose="020F0502020204030204" pitchFamily="34" charset="0"/>
                <a:cs typeface="Times New Roman" panose="02020603050405020304" pitchFamily="18" charset="0"/>
              </a:rPr>
              <a:t>Think again!</a:t>
            </a:r>
          </a:p>
          <a:p>
            <a:pPr>
              <a:lnSpc>
                <a:spcPct val="100000"/>
              </a:lnSpc>
              <a:spcBef>
                <a:spcPts val="0"/>
              </a:spcBef>
            </a:pPr>
            <a:r>
              <a:rPr lang="en-US" sz="2200" dirty="0">
                <a:effectLst/>
                <a:latin typeface="Arial Nova" panose="020B0504020202020204" pitchFamily="34" charset="0"/>
              </a:rPr>
              <a:t>Fentanyl is now involved in at least </a:t>
            </a:r>
          </a:p>
          <a:p>
            <a:pPr>
              <a:lnSpc>
                <a:spcPct val="100000"/>
              </a:lnSpc>
              <a:spcBef>
                <a:spcPts val="0"/>
              </a:spcBef>
            </a:pPr>
            <a:r>
              <a:rPr lang="en-US" sz="2200" dirty="0">
                <a:effectLst/>
                <a:latin typeface="Arial Nova" panose="020B0504020202020204" pitchFamily="34" charset="0"/>
              </a:rPr>
              <a:t>75% of adolescent overdose deaths. </a:t>
            </a:r>
          </a:p>
          <a:p>
            <a:pPr>
              <a:lnSpc>
                <a:spcPct val="100000"/>
              </a:lnSpc>
              <a:spcBef>
                <a:spcPts val="0"/>
              </a:spcBef>
            </a:pPr>
            <a:r>
              <a:rPr lang="en-US" sz="2200" dirty="0">
                <a:effectLst/>
                <a:latin typeface="Arial Nova" panose="020B0504020202020204" pitchFamily="34" charset="0"/>
              </a:rPr>
              <a:t>In 2022, </a:t>
            </a:r>
            <a:r>
              <a:rPr lang="en-US" sz="2200" b="1" dirty="0">
                <a:effectLst/>
                <a:latin typeface="Arial Nova" panose="020B0504020202020204" pitchFamily="34" charset="0"/>
              </a:rPr>
              <a:t>this averaged to 22 adolescent </a:t>
            </a:r>
          </a:p>
          <a:p>
            <a:pPr>
              <a:lnSpc>
                <a:spcPct val="100000"/>
              </a:lnSpc>
              <a:spcBef>
                <a:spcPts val="0"/>
              </a:spcBef>
            </a:pPr>
            <a:r>
              <a:rPr lang="en-US" sz="2200" b="1" dirty="0">
                <a:effectLst/>
                <a:latin typeface="Arial Nova" panose="020B0504020202020204" pitchFamily="34" charset="0"/>
              </a:rPr>
              <a:t>overdose deaths involving fentanyl </a:t>
            </a:r>
          </a:p>
          <a:p>
            <a:pPr>
              <a:lnSpc>
                <a:spcPct val="100000"/>
              </a:lnSpc>
              <a:spcBef>
                <a:spcPts val="0"/>
              </a:spcBef>
            </a:pPr>
            <a:r>
              <a:rPr lang="en-US" sz="2200" b="1" dirty="0">
                <a:effectLst/>
                <a:latin typeface="Arial Nova" panose="020B0504020202020204" pitchFamily="34" charset="0"/>
              </a:rPr>
              <a:t>each week </a:t>
            </a:r>
            <a:r>
              <a:rPr lang="en-US" sz="2200" dirty="0">
                <a:effectLst/>
                <a:latin typeface="Arial Nova" panose="020B0504020202020204" pitchFamily="34" charset="0"/>
              </a:rPr>
              <a:t>in the U.S. according to data </a:t>
            </a:r>
          </a:p>
          <a:p>
            <a:pPr>
              <a:lnSpc>
                <a:spcPct val="100000"/>
              </a:lnSpc>
              <a:spcBef>
                <a:spcPts val="0"/>
              </a:spcBef>
            </a:pPr>
            <a:r>
              <a:rPr lang="en-US" sz="2200" dirty="0">
                <a:effectLst/>
                <a:latin typeface="Arial Nova" panose="020B0504020202020204" pitchFamily="34" charset="0"/>
              </a:rPr>
              <a:t>from the CDC.</a:t>
            </a:r>
            <a:r>
              <a:rPr lang="en-US" sz="2200" baseline="30000" dirty="0">
                <a:effectLst/>
                <a:latin typeface="Arial Nova" panose="020B0504020202020204" pitchFamily="34" charset="0"/>
              </a:rPr>
              <a:t>3</a:t>
            </a:r>
            <a:r>
              <a:rPr lang="en-US" sz="2200" dirty="0">
                <a:effectLst/>
                <a:latin typeface="Arial Nova" panose="020B0504020202020204" pitchFamily="34" charset="0"/>
              </a:rPr>
              <a:t> </a:t>
            </a:r>
            <a:r>
              <a:rPr lang="en-US" sz="2200" kern="100" dirty="0">
                <a:latin typeface="Arial Nova" panose="020B0504020202020204" pitchFamily="34" charset="0"/>
                <a:ea typeface="Calibri" panose="020F0502020204030204" pitchFamily="34" charset="0"/>
                <a:cs typeface="Times New Roman" panose="02020603050405020304" pitchFamily="18" charset="0"/>
              </a:rPr>
              <a:t>Drug overdose is now the </a:t>
            </a:r>
          </a:p>
          <a:p>
            <a:pPr>
              <a:lnSpc>
                <a:spcPct val="100000"/>
              </a:lnSpc>
              <a:spcBef>
                <a:spcPts val="0"/>
              </a:spcBef>
            </a:pPr>
            <a:r>
              <a:rPr lang="en-US" sz="2200" kern="100" dirty="0">
                <a:latin typeface="Arial Nova" panose="020B0504020202020204" pitchFamily="34" charset="0"/>
                <a:ea typeface="Calibri" panose="020F0502020204030204" pitchFamily="34" charset="0"/>
                <a:cs typeface="Times New Roman" panose="02020603050405020304" pitchFamily="18" charset="0"/>
              </a:rPr>
              <a:t>leading cause of death for teens </a:t>
            </a:r>
          </a:p>
          <a:p>
            <a:pPr>
              <a:lnSpc>
                <a:spcPct val="100000"/>
              </a:lnSpc>
              <a:spcBef>
                <a:spcPts val="0"/>
              </a:spcBef>
            </a:pPr>
            <a:r>
              <a:rPr lang="en-US" sz="2200" kern="100" dirty="0">
                <a:latin typeface="Arial Nova" panose="020B0504020202020204" pitchFamily="34" charset="0"/>
                <a:ea typeface="Calibri" panose="020F0502020204030204" pitchFamily="34" charset="0"/>
                <a:cs typeface="Times New Roman" panose="02020603050405020304" pitchFamily="18" charset="0"/>
              </a:rPr>
              <a:t>and young adults.</a:t>
            </a:r>
            <a:r>
              <a:rPr lang="en-US" sz="2200" kern="100" baseline="30000" dirty="0">
                <a:latin typeface="Arial Nova" panose="020B0504020202020204" pitchFamily="34" charset="0"/>
                <a:ea typeface="Calibri" panose="020F0502020204030204" pitchFamily="34" charset="0"/>
                <a:cs typeface="Times New Roman" panose="02020603050405020304" pitchFamily="18" charset="0"/>
              </a:rPr>
              <a:t>4</a:t>
            </a:r>
            <a:endParaRPr lang="en-US" sz="2200" kern="100" dirty="0">
              <a:latin typeface="Arial Nova" panose="020B0504020202020204" pitchFamily="34" charset="0"/>
              <a:ea typeface="Calibri" panose="020F0502020204030204" pitchFamily="34" charset="0"/>
              <a:cs typeface="Times New Roman" panose="02020603050405020304" pitchFamily="18" charset="0"/>
            </a:endParaRPr>
          </a:p>
          <a:p>
            <a:pPr>
              <a:lnSpc>
                <a:spcPct val="100000"/>
              </a:lnSpc>
              <a:spcBef>
                <a:spcPts val="1200"/>
              </a:spcBef>
            </a:pPr>
            <a:r>
              <a:rPr lang="en-US" sz="2200" b="1" kern="100" dirty="0">
                <a:latin typeface="Arial Nova" panose="020B0504020202020204" pitchFamily="34" charset="0"/>
                <a:ea typeface="Calibri" panose="020F0502020204030204" pitchFamily="34" charset="0"/>
                <a:cs typeface="Times New Roman" panose="02020603050405020304" pitchFamily="18" charset="0"/>
              </a:rPr>
              <a:t>That’s a real </a:t>
            </a:r>
            <a:r>
              <a:rPr lang="en-US" sz="2200" b="1" u="sng" kern="100" dirty="0">
                <a:latin typeface="Arial Nova" panose="020B0504020202020204" pitchFamily="34" charset="0"/>
                <a:ea typeface="Calibri" panose="020F0502020204030204" pitchFamily="34" charset="0"/>
                <a:cs typeface="Times New Roman" panose="02020603050405020304" pitchFamily="18" charset="0"/>
              </a:rPr>
              <a:t>problem</a:t>
            </a:r>
            <a:r>
              <a:rPr lang="en-US" sz="2200" b="1" kern="100" dirty="0">
                <a:latin typeface="Arial Nova" panose="020B0504020202020204" pitchFamily="34" charset="0"/>
                <a:ea typeface="Calibri" panose="020F0502020204030204" pitchFamily="34" charset="0"/>
                <a:cs typeface="Times New Roman" panose="02020603050405020304" pitchFamily="18" charset="0"/>
              </a:rPr>
              <a:t>.</a:t>
            </a:r>
          </a:p>
        </p:txBody>
      </p:sp>
      <p:sp>
        <p:nvSpPr>
          <p:cNvPr id="3" name="Subtitle 2">
            <a:extLst>
              <a:ext uri="{FF2B5EF4-FFF2-40B4-BE49-F238E27FC236}">
                <a16:creationId xmlns:a16="http://schemas.microsoft.com/office/drawing/2014/main" id="{D1F91BE6-3632-36BE-F511-B37D79906FE3}"/>
              </a:ext>
            </a:extLst>
          </p:cNvPr>
          <p:cNvSpPr txBox="1">
            <a:spLocks/>
          </p:cNvSpPr>
          <p:nvPr/>
        </p:nvSpPr>
        <p:spPr>
          <a:xfrm>
            <a:off x="726948" y="4309663"/>
            <a:ext cx="7690104" cy="1831025"/>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endParaRPr lang="en-US" sz="1800" kern="100" dirty="0">
              <a:latin typeface="Arial Nova" panose="020B0504020202020204" pitchFamily="34" charset="0"/>
              <a:ea typeface="Calibri" panose="020F0502020204030204" pitchFamily="34" charset="0"/>
              <a:cs typeface="Times New Roman" panose="02020603050405020304" pitchFamily="18" charset="0"/>
            </a:endParaRPr>
          </a:p>
        </p:txBody>
      </p:sp>
      <p:sp>
        <p:nvSpPr>
          <p:cNvPr id="4" name="Subtitle 2">
            <a:extLst>
              <a:ext uri="{FF2B5EF4-FFF2-40B4-BE49-F238E27FC236}">
                <a16:creationId xmlns:a16="http://schemas.microsoft.com/office/drawing/2014/main" id="{0FEE8966-22C0-06D1-894B-A54304CEC129}"/>
              </a:ext>
            </a:extLst>
          </p:cNvPr>
          <p:cNvSpPr txBox="1">
            <a:spLocks/>
          </p:cNvSpPr>
          <p:nvPr/>
        </p:nvSpPr>
        <p:spPr>
          <a:xfrm>
            <a:off x="1219244" y="5915139"/>
            <a:ext cx="6214489" cy="55057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fontAlgn="base">
              <a:spcBef>
                <a:spcPts val="0"/>
              </a:spcBef>
            </a:pPr>
            <a:r>
              <a:rPr lang="en-US" sz="600" kern="100" baseline="60000" dirty="0">
                <a:solidFill>
                  <a:schemeClr val="accent1"/>
                </a:solidFill>
                <a:latin typeface="Arial Nova" panose="020B0504020202020204" pitchFamily="34" charset="0"/>
                <a:ea typeface="Calibri" panose="020F0502020204030204" pitchFamily="34" charset="0"/>
                <a:cs typeface="Times New Roman" panose="02020603050405020304" pitchFamily="18" charset="0"/>
              </a:rPr>
              <a:t>3</a:t>
            </a:r>
            <a:r>
              <a:rPr lang="en-US" sz="1000" kern="100" baseline="30000" dirty="0">
                <a:solidFill>
                  <a:schemeClr val="accent1"/>
                </a:solidFill>
                <a:latin typeface="Arial Nova" panose="020B0504020202020204" pitchFamily="34" charset="0"/>
                <a:ea typeface="Calibri" panose="020F0502020204030204" pitchFamily="34" charset="0"/>
                <a:cs typeface="Times New Roman" panose="02020603050405020304" pitchFamily="18" charset="0"/>
              </a:rPr>
              <a:t> </a:t>
            </a:r>
            <a:r>
              <a:rPr lang="en-US" sz="800" kern="100" baseline="30000" dirty="0">
                <a:solidFill>
                  <a:schemeClr val="accent1"/>
                </a:solidFill>
                <a:ea typeface="Calibri" panose="020F0502020204030204" pitchFamily="34" charset="0"/>
                <a:cs typeface="Times New Roman" panose="02020603050405020304" pitchFamily="18" charset="0"/>
              </a:rPr>
              <a:t>Joseph Friedman, Ph.D.. M.P.H., and Scott E. </a:t>
            </a:r>
            <a:r>
              <a:rPr lang="en-US" sz="800" kern="100" baseline="30000" dirty="0" err="1">
                <a:solidFill>
                  <a:schemeClr val="accent1"/>
                </a:solidFill>
                <a:ea typeface="Calibri" panose="020F0502020204030204" pitchFamily="34" charset="0"/>
                <a:cs typeface="Times New Roman" panose="02020603050405020304" pitchFamily="18" charset="0"/>
              </a:rPr>
              <a:t>Hadland</a:t>
            </a:r>
            <a:r>
              <a:rPr lang="en-US" sz="800" kern="100" baseline="30000" dirty="0">
                <a:solidFill>
                  <a:schemeClr val="accent1"/>
                </a:solidFill>
                <a:ea typeface="Calibri" panose="020F0502020204030204" pitchFamily="34" charset="0"/>
                <a:cs typeface="Times New Roman" panose="02020603050405020304" pitchFamily="18" charset="0"/>
              </a:rPr>
              <a:t>, M.D., M.P.H., “The Overdose Crisis Among U.S. Adolescents.” (January 11, 2024) N Engl J Med 2024: 390:97-100. DOI: 10.1056/NEJMp2312084</a:t>
            </a:r>
          </a:p>
          <a:p>
            <a:pPr algn="l" fontAlgn="base">
              <a:spcBef>
                <a:spcPts val="0"/>
              </a:spcBef>
            </a:pPr>
            <a:r>
              <a:rPr lang="en-US" sz="800" kern="100" baseline="60000" dirty="0">
                <a:solidFill>
                  <a:schemeClr val="accent1"/>
                </a:solidFill>
                <a:ea typeface="Calibri" panose="020F0502020204030204" pitchFamily="34" charset="0"/>
                <a:cs typeface="Times New Roman" panose="02020603050405020304" pitchFamily="18" charset="0"/>
              </a:rPr>
              <a:t>4</a:t>
            </a:r>
            <a:r>
              <a:rPr lang="en-US" sz="800" kern="100" baseline="30000" dirty="0">
                <a:solidFill>
                  <a:schemeClr val="accent1"/>
                </a:solidFill>
                <a:ea typeface="Calibri" panose="020F0502020204030204" pitchFamily="34" charset="0"/>
                <a:cs typeface="Times New Roman" panose="02020603050405020304" pitchFamily="18" charset="0"/>
              </a:rPr>
              <a:t> https://www.ncpc.org/fighting-fentanyl-2/</a:t>
            </a:r>
            <a:endParaRPr lang="en-US" sz="800" kern="100" dirty="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9239082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C5E5FEF6-BC65-47CF-592D-AC5D386EB2CC}"/>
            </a:ext>
          </a:extLst>
        </p:cNvPr>
        <p:cNvGrpSpPr/>
        <p:nvPr/>
      </p:nvGrpSpPr>
      <p:grpSpPr>
        <a:xfrm>
          <a:off x="0" y="0"/>
          <a:ext cx="0" cy="0"/>
          <a:chOff x="0" y="0"/>
          <a:chExt cx="0" cy="0"/>
        </a:xfrm>
      </p:grpSpPr>
      <p:pic>
        <p:nvPicPr>
          <p:cNvPr id="6" name="Picture 5" descr="A white rectangular object on a red background&#10;&#10;Description automatically generated">
            <a:extLst>
              <a:ext uri="{FF2B5EF4-FFF2-40B4-BE49-F238E27FC236}">
                <a16:creationId xmlns:a16="http://schemas.microsoft.com/office/drawing/2014/main" id="{48EFFC1F-B59E-681F-D5A7-1636F77AC0DF}"/>
              </a:ext>
            </a:extLst>
          </p:cNvPr>
          <p:cNvPicPr>
            <a:picLocks noChangeAspect="1"/>
          </p:cNvPicPr>
          <p:nvPr/>
        </p:nvPicPr>
        <p:blipFill>
          <a:blip r:embed="rId3"/>
          <a:stretch>
            <a:fillRect/>
          </a:stretch>
        </p:blipFill>
        <p:spPr>
          <a:xfrm>
            <a:off x="0" y="0"/>
            <a:ext cx="9144000" cy="6858000"/>
          </a:xfrm>
          <a:prstGeom prst="rect">
            <a:avLst/>
          </a:prstGeom>
        </p:spPr>
      </p:pic>
      <p:sp>
        <p:nvSpPr>
          <p:cNvPr id="3" name="Title 1">
            <a:extLst>
              <a:ext uri="{FF2B5EF4-FFF2-40B4-BE49-F238E27FC236}">
                <a16:creationId xmlns:a16="http://schemas.microsoft.com/office/drawing/2014/main" id="{5487A22A-E6C2-C92A-0D53-1A04A3D446EA}"/>
              </a:ext>
            </a:extLst>
          </p:cNvPr>
          <p:cNvSpPr>
            <a:spLocks noGrp="1"/>
          </p:cNvSpPr>
          <p:nvPr>
            <p:ph type="ctrTitle"/>
          </p:nvPr>
        </p:nvSpPr>
        <p:spPr>
          <a:xfrm>
            <a:off x="0" y="1207042"/>
            <a:ext cx="9144000" cy="734249"/>
          </a:xfrm>
        </p:spPr>
        <p:txBody>
          <a:bodyPr anchor="t">
            <a:normAutofit fontScale="90000"/>
          </a:bodyPr>
          <a:lstStyle/>
          <a:p>
            <a:r>
              <a:rPr lang="en-US" sz="5400" b="1" kern="100" dirty="0">
                <a:solidFill>
                  <a:srgbClr val="FF0000"/>
                </a:solidFill>
                <a:latin typeface="Bahnschrift SemiCondensed" panose="020B0502040204020203" pitchFamily="34" charset="0"/>
                <a:ea typeface="Helvetica Neue" panose="02000503000000020004" pitchFamily="2" charset="0"/>
                <a:cs typeface="Times New Roman" panose="02020603050405020304" pitchFamily="18" charset="0"/>
              </a:rPr>
              <a:t>Be Smart, Be Safe</a:t>
            </a:r>
            <a:endParaRPr lang="en-US" sz="5400" b="1" dirty="0">
              <a:solidFill>
                <a:srgbClr val="FF0000"/>
              </a:solidFill>
              <a:latin typeface="Bahnschrift SemiCondensed" panose="020B0502040204020203" pitchFamily="34" charset="0"/>
            </a:endParaRPr>
          </a:p>
        </p:txBody>
      </p:sp>
      <p:sp>
        <p:nvSpPr>
          <p:cNvPr id="4" name="Subtitle 2">
            <a:extLst>
              <a:ext uri="{FF2B5EF4-FFF2-40B4-BE49-F238E27FC236}">
                <a16:creationId xmlns:a16="http://schemas.microsoft.com/office/drawing/2014/main" id="{CA373C18-A5B1-1F6E-26CA-1ADB06FF2765}"/>
              </a:ext>
            </a:extLst>
          </p:cNvPr>
          <p:cNvSpPr txBox="1">
            <a:spLocks/>
          </p:cNvSpPr>
          <p:nvPr/>
        </p:nvSpPr>
        <p:spPr>
          <a:xfrm>
            <a:off x="1371600" y="1941291"/>
            <a:ext cx="6430487" cy="3436953"/>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7000"/>
              </a:lnSpc>
              <a:spcBef>
                <a:spcPts val="0"/>
              </a:spcBef>
              <a:spcAft>
                <a:spcPts val="1050"/>
              </a:spcAft>
            </a:pPr>
            <a:r>
              <a:rPr lang="en-US" sz="2200" b="1" kern="100" dirty="0">
                <a:solidFill>
                  <a:srgbClr val="FF0000"/>
                </a:solidFill>
                <a:latin typeface="Arial Nova" panose="020B0504020202020204" pitchFamily="34" charset="0"/>
                <a:ea typeface="Calibri" panose="020F0502020204030204" pitchFamily="34" charset="0"/>
                <a:cs typeface="Times New Roman" panose="02020603050405020304" pitchFamily="18" charset="0"/>
              </a:rPr>
              <a:t>Be smart: </a:t>
            </a:r>
            <a:r>
              <a:rPr lang="en-US" sz="2200" kern="100" dirty="0">
                <a:latin typeface="Arial Nova" panose="020B0504020202020204" pitchFamily="34" charset="0"/>
                <a:ea typeface="Calibri" panose="020F0502020204030204" pitchFamily="34" charset="0"/>
                <a:cs typeface="Times New Roman" panose="02020603050405020304" pitchFamily="18" charset="0"/>
              </a:rPr>
              <a:t>If someone offers you medication, online or in person, think again!</a:t>
            </a:r>
          </a:p>
          <a:p>
            <a:pPr>
              <a:lnSpc>
                <a:spcPct val="107000"/>
              </a:lnSpc>
              <a:spcBef>
                <a:spcPts val="0"/>
              </a:spcBef>
              <a:spcAft>
                <a:spcPts val="1050"/>
              </a:spcAft>
            </a:pPr>
            <a:r>
              <a:rPr lang="en-US" sz="2200" b="1" kern="100" dirty="0">
                <a:solidFill>
                  <a:srgbClr val="FF0000"/>
                </a:solidFill>
                <a:latin typeface="Arial Nova" panose="020B0504020202020204" pitchFamily="34" charset="0"/>
                <a:ea typeface="Calibri" panose="020F0502020204030204" pitchFamily="34" charset="0"/>
                <a:cs typeface="Times New Roman" panose="02020603050405020304" pitchFamily="18" charset="0"/>
              </a:rPr>
              <a:t>Be aware: </a:t>
            </a:r>
            <a:r>
              <a:rPr lang="en-US" sz="2200" kern="100" dirty="0">
                <a:latin typeface="Arial Nova" panose="020B0504020202020204" pitchFamily="34" charset="0"/>
                <a:ea typeface="Calibri" panose="020F0502020204030204" pitchFamily="34" charset="0"/>
                <a:cs typeface="Times New Roman" panose="02020603050405020304" pitchFamily="18" charset="0"/>
              </a:rPr>
              <a:t>Learn about the dangers of fake pills and the threat of fentanyl.</a:t>
            </a:r>
          </a:p>
          <a:p>
            <a:pPr>
              <a:lnSpc>
                <a:spcPct val="107000"/>
              </a:lnSpc>
              <a:spcBef>
                <a:spcPts val="0"/>
              </a:spcBef>
              <a:spcAft>
                <a:spcPts val="1050"/>
              </a:spcAft>
            </a:pPr>
            <a:r>
              <a:rPr lang="en-US" sz="2200" b="1" kern="100" dirty="0">
                <a:solidFill>
                  <a:srgbClr val="FF0000"/>
                </a:solidFill>
                <a:latin typeface="Arial Nova" panose="020B0504020202020204" pitchFamily="34" charset="0"/>
                <a:ea typeface="Calibri" panose="020F0502020204030204" pitchFamily="34" charset="0"/>
                <a:cs typeface="Times New Roman" panose="02020603050405020304" pitchFamily="18" charset="0"/>
              </a:rPr>
              <a:t>Be safe: </a:t>
            </a:r>
            <a:r>
              <a:rPr lang="en-US" sz="2200" kern="100" dirty="0">
                <a:latin typeface="Arial Nova" panose="020B0504020202020204" pitchFamily="34" charset="0"/>
                <a:ea typeface="Calibri" panose="020F0502020204030204" pitchFamily="34" charset="0"/>
                <a:cs typeface="Times New Roman" panose="02020603050405020304" pitchFamily="18" charset="0"/>
              </a:rPr>
              <a:t>Only purchase and use medicines prescribed to you by a doctor and </a:t>
            </a:r>
            <a:br>
              <a:rPr lang="en-US" sz="2200" kern="100" dirty="0">
                <a:latin typeface="Arial Nova" panose="020B0504020202020204" pitchFamily="34" charset="0"/>
                <a:ea typeface="Calibri" panose="020F0502020204030204" pitchFamily="34" charset="0"/>
                <a:cs typeface="Times New Roman" panose="02020603050405020304" pitchFamily="18" charset="0"/>
              </a:rPr>
            </a:br>
            <a:r>
              <a:rPr lang="en-US" sz="2200" kern="100" dirty="0">
                <a:latin typeface="Arial Nova" panose="020B0504020202020204" pitchFamily="34" charset="0"/>
                <a:ea typeface="Calibri" panose="020F0502020204030204" pitchFamily="34" charset="0"/>
                <a:cs typeface="Times New Roman" panose="02020603050405020304" pitchFamily="18" charset="0"/>
              </a:rPr>
              <a:t>obtained at a licensed pharmacy.</a:t>
            </a:r>
          </a:p>
          <a:p>
            <a:pPr>
              <a:lnSpc>
                <a:spcPct val="107000"/>
              </a:lnSpc>
              <a:spcBef>
                <a:spcPts val="0"/>
              </a:spcBef>
              <a:spcAft>
                <a:spcPts val="1050"/>
              </a:spcAft>
            </a:pPr>
            <a:r>
              <a:rPr lang="en-US" sz="2200" b="1" kern="100" dirty="0">
                <a:solidFill>
                  <a:srgbClr val="FF0000"/>
                </a:solidFill>
                <a:latin typeface="Arial Nova" panose="020B0504020202020204" pitchFamily="34" charset="0"/>
                <a:ea typeface="Calibri" panose="020F0502020204030204" pitchFamily="34" charset="0"/>
                <a:cs typeface="Times New Roman" panose="02020603050405020304" pitchFamily="18" charset="0"/>
              </a:rPr>
              <a:t>Be in the know: </a:t>
            </a:r>
            <a:r>
              <a:rPr lang="en-US" sz="2200" kern="100" dirty="0">
                <a:latin typeface="Arial Nova" panose="020B0504020202020204" pitchFamily="34" charset="0"/>
                <a:ea typeface="Calibri" panose="020F0502020204030204" pitchFamily="34" charset="0"/>
                <a:cs typeface="Times New Roman" panose="02020603050405020304" pitchFamily="18" charset="0"/>
              </a:rPr>
              <a:t>Visit </a:t>
            </a:r>
            <a:r>
              <a:rPr lang="en-US" sz="2200" b="1" kern="100" dirty="0">
                <a:latin typeface="Arial Nova" panose="020B0504020202020204" pitchFamily="34" charset="0"/>
                <a:ea typeface="Calibri" panose="020F0502020204030204" pitchFamily="34" charset="0"/>
                <a:cs typeface="Times New Roman" panose="02020603050405020304" pitchFamily="18" charset="0"/>
              </a:rPr>
              <a:t>ncpc.org/</a:t>
            </a:r>
            <a:r>
              <a:rPr lang="en-US" sz="2200" b="1" kern="100" dirty="0" err="1">
                <a:latin typeface="Arial Nova" panose="020B0504020202020204" pitchFamily="34" charset="0"/>
                <a:ea typeface="Calibri" panose="020F0502020204030204" pitchFamily="34" charset="0"/>
                <a:cs typeface="Times New Roman" panose="02020603050405020304" pitchFamily="18" charset="0"/>
              </a:rPr>
              <a:t>goforreal</a:t>
            </a:r>
            <a:r>
              <a:rPr lang="en-US" sz="2200" b="1" kern="100" dirty="0">
                <a:latin typeface="Arial Nova" panose="020B0504020202020204" pitchFamily="34" charset="0"/>
                <a:ea typeface="Calibri" panose="020F0502020204030204" pitchFamily="34" charset="0"/>
                <a:cs typeface="Times New Roman" panose="02020603050405020304" pitchFamily="18" charset="0"/>
              </a:rPr>
              <a:t> </a:t>
            </a:r>
            <a:br>
              <a:rPr lang="en-US" sz="2200" b="1" kern="100" dirty="0">
                <a:latin typeface="Arial Nova" panose="020B0504020202020204" pitchFamily="34" charset="0"/>
                <a:ea typeface="Calibri" panose="020F0502020204030204" pitchFamily="34" charset="0"/>
                <a:cs typeface="Times New Roman" panose="02020603050405020304" pitchFamily="18" charset="0"/>
              </a:rPr>
            </a:br>
            <a:r>
              <a:rPr lang="en-US" sz="2200" kern="100" dirty="0">
                <a:latin typeface="Arial Nova" panose="020B0504020202020204" pitchFamily="34" charset="0"/>
                <a:ea typeface="Calibri" panose="020F0502020204030204" pitchFamily="34" charset="0"/>
                <a:cs typeface="Times New Roman" panose="02020603050405020304" pitchFamily="18" charset="0"/>
              </a:rPr>
              <a:t>to learn more about the dangers of fakes. </a:t>
            </a:r>
          </a:p>
          <a:p>
            <a:pPr>
              <a:lnSpc>
                <a:spcPct val="107000"/>
              </a:lnSpc>
              <a:spcBef>
                <a:spcPts val="0"/>
              </a:spcBef>
              <a:spcAft>
                <a:spcPts val="600"/>
              </a:spcAft>
            </a:pPr>
            <a:endParaRPr lang="en-US" sz="2200" kern="100" dirty="0">
              <a:latin typeface="Arial Nova" panose="020B05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111107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2075A6A-7368-E173-5192-AF284F89A54A}"/>
            </a:ext>
          </a:extLst>
        </p:cNvPr>
        <p:cNvGrpSpPr/>
        <p:nvPr/>
      </p:nvGrpSpPr>
      <p:grpSpPr>
        <a:xfrm>
          <a:off x="0" y="0"/>
          <a:ext cx="0" cy="0"/>
          <a:chOff x="0" y="0"/>
          <a:chExt cx="0" cy="0"/>
        </a:xfrm>
      </p:grpSpPr>
      <p:pic>
        <p:nvPicPr>
          <p:cNvPr id="8" name="Picture 7" descr="A white rectangular object with colorful squares&#10;&#10;Description automatically generated">
            <a:extLst>
              <a:ext uri="{FF2B5EF4-FFF2-40B4-BE49-F238E27FC236}">
                <a16:creationId xmlns:a16="http://schemas.microsoft.com/office/drawing/2014/main" id="{E28886B6-DCC3-95C2-EDB7-0D281A42985F}"/>
              </a:ext>
            </a:extLst>
          </p:cNvPr>
          <p:cNvPicPr>
            <a:picLocks noChangeAspect="1"/>
          </p:cNvPicPr>
          <p:nvPr/>
        </p:nvPicPr>
        <p:blipFill>
          <a:blip r:embed="rId3"/>
          <a:stretch>
            <a:fillRect/>
          </a:stretch>
        </p:blipFill>
        <p:spPr>
          <a:xfrm>
            <a:off x="0" y="0"/>
            <a:ext cx="9144000" cy="6858000"/>
          </a:xfrm>
          <a:prstGeom prst="rect">
            <a:avLst/>
          </a:prstGeom>
        </p:spPr>
      </p:pic>
      <p:pic>
        <p:nvPicPr>
          <p:cNvPr id="10" name="Picture 9" descr="A cartoon dog wearing a trench coat and tie&#10;&#10;Description automatically generated">
            <a:extLst>
              <a:ext uri="{FF2B5EF4-FFF2-40B4-BE49-F238E27FC236}">
                <a16:creationId xmlns:a16="http://schemas.microsoft.com/office/drawing/2014/main" id="{8ADAAA25-6C74-70E8-B2AF-9AA8370B7DB4}"/>
              </a:ext>
            </a:extLst>
          </p:cNvPr>
          <p:cNvPicPr>
            <a:picLocks noChangeAspect="1"/>
          </p:cNvPicPr>
          <p:nvPr/>
        </p:nvPicPr>
        <p:blipFill>
          <a:blip r:embed="rId4"/>
          <a:stretch>
            <a:fillRect/>
          </a:stretch>
        </p:blipFill>
        <p:spPr>
          <a:xfrm>
            <a:off x="-838927" y="2204044"/>
            <a:ext cx="4746521" cy="4746521"/>
          </a:xfrm>
          <a:prstGeom prst="rect">
            <a:avLst/>
          </a:prstGeom>
        </p:spPr>
      </p:pic>
      <p:sp>
        <p:nvSpPr>
          <p:cNvPr id="3" name="Title 1">
            <a:extLst>
              <a:ext uri="{FF2B5EF4-FFF2-40B4-BE49-F238E27FC236}">
                <a16:creationId xmlns:a16="http://schemas.microsoft.com/office/drawing/2014/main" id="{834CB344-03FA-2888-A9F9-6DD70BCE4C32}"/>
              </a:ext>
            </a:extLst>
          </p:cNvPr>
          <p:cNvSpPr>
            <a:spLocks noGrp="1"/>
          </p:cNvSpPr>
          <p:nvPr>
            <p:ph type="ctrTitle"/>
          </p:nvPr>
        </p:nvSpPr>
        <p:spPr>
          <a:xfrm>
            <a:off x="1143000" y="1757208"/>
            <a:ext cx="6858000" cy="734249"/>
          </a:xfrm>
        </p:spPr>
        <p:txBody>
          <a:bodyPr anchor="t">
            <a:normAutofit fontScale="90000"/>
          </a:bodyPr>
          <a:lstStyle/>
          <a:p>
            <a:r>
              <a:rPr lang="en-US" sz="5400" b="1" kern="100" spc="-150" dirty="0">
                <a:solidFill>
                  <a:srgbClr val="FF0000"/>
                </a:solidFill>
                <a:latin typeface="Bahnschrift SemiCondensed" panose="020F0502020204030204" pitchFamily="34" charset="0"/>
                <a:ea typeface="Calibri" panose="020F0502020204030204" pitchFamily="34" charset="0"/>
                <a:cs typeface="Bahnschrift SemiCondensed" panose="020F0502020204030204" pitchFamily="34" charset="0"/>
              </a:rPr>
              <a:t>Don’t Be Fooled!</a:t>
            </a:r>
            <a:endParaRPr lang="en-US" sz="5400" b="1" spc="-150" dirty="0">
              <a:solidFill>
                <a:srgbClr val="FF0000"/>
              </a:solidFill>
              <a:latin typeface="Bahnschrift SemiCondensed" panose="020F0502020204030204" pitchFamily="34" charset="0"/>
              <a:cs typeface="Bahnschrift SemiCondensed" panose="020F0502020204030204" pitchFamily="34" charset="0"/>
            </a:endParaRPr>
          </a:p>
        </p:txBody>
      </p:sp>
      <p:sp>
        <p:nvSpPr>
          <p:cNvPr id="4" name="Subtitle 2">
            <a:extLst>
              <a:ext uri="{FF2B5EF4-FFF2-40B4-BE49-F238E27FC236}">
                <a16:creationId xmlns:a16="http://schemas.microsoft.com/office/drawing/2014/main" id="{108DDC9A-E602-7297-04AF-C3CE8EB1F4AF}"/>
              </a:ext>
            </a:extLst>
          </p:cNvPr>
          <p:cNvSpPr txBox="1">
            <a:spLocks/>
          </p:cNvSpPr>
          <p:nvPr/>
        </p:nvSpPr>
        <p:spPr>
          <a:xfrm>
            <a:off x="0" y="2491457"/>
            <a:ext cx="9144000" cy="2222425"/>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7000"/>
              </a:lnSpc>
              <a:spcBef>
                <a:spcPts val="0"/>
              </a:spcBef>
            </a:pPr>
            <a:r>
              <a:rPr lang="en-US" kern="100" dirty="0">
                <a:latin typeface="Arial Nova" panose="020B0504020202020204" pitchFamily="34" charset="0"/>
                <a:ea typeface="Calibri" panose="020F0502020204030204" pitchFamily="34" charset="0"/>
                <a:cs typeface="Times New Roman" panose="02020603050405020304" pitchFamily="18" charset="0"/>
              </a:rPr>
              <a:t>Share what you’ve learned about </a:t>
            </a:r>
          </a:p>
          <a:p>
            <a:pPr>
              <a:lnSpc>
                <a:spcPct val="107000"/>
              </a:lnSpc>
              <a:spcBef>
                <a:spcPts val="0"/>
              </a:spcBef>
            </a:pPr>
            <a:r>
              <a:rPr lang="en-US" kern="100" dirty="0">
                <a:latin typeface="Arial Nova" panose="020B0504020202020204" pitchFamily="34" charset="0"/>
                <a:ea typeface="Calibri" panose="020F0502020204030204" pitchFamily="34" charset="0"/>
                <a:cs typeface="Times New Roman" panose="02020603050405020304" pitchFamily="18" charset="0"/>
              </a:rPr>
              <a:t>the dangers of purchasing fake pills </a:t>
            </a:r>
          </a:p>
          <a:p>
            <a:pPr>
              <a:lnSpc>
                <a:spcPct val="107000"/>
              </a:lnSpc>
              <a:spcBef>
                <a:spcPts val="0"/>
              </a:spcBef>
            </a:pPr>
            <a:r>
              <a:rPr lang="en-US" kern="100" dirty="0">
                <a:latin typeface="Arial Nova" panose="020B0504020202020204" pitchFamily="34" charset="0"/>
                <a:ea typeface="Calibri" panose="020F0502020204030204" pitchFamily="34" charset="0"/>
                <a:cs typeface="Times New Roman" panose="02020603050405020304" pitchFamily="18" charset="0"/>
              </a:rPr>
              <a:t>online — and the deadly risk of </a:t>
            </a:r>
          </a:p>
          <a:p>
            <a:pPr>
              <a:lnSpc>
                <a:spcPct val="107000"/>
              </a:lnSpc>
              <a:spcBef>
                <a:spcPts val="0"/>
              </a:spcBef>
            </a:pPr>
            <a:r>
              <a:rPr lang="en-US" kern="100" dirty="0">
                <a:latin typeface="Arial Nova" panose="020B0504020202020204" pitchFamily="34" charset="0"/>
                <a:ea typeface="Calibri" panose="020F0502020204030204" pitchFamily="34" charset="0"/>
                <a:cs typeface="Times New Roman" panose="02020603050405020304" pitchFamily="18" charset="0"/>
              </a:rPr>
              <a:t>fentanyl — with family and friends. </a:t>
            </a:r>
          </a:p>
          <a:p>
            <a:pPr>
              <a:lnSpc>
                <a:spcPct val="107000"/>
              </a:lnSpc>
              <a:spcBef>
                <a:spcPts val="0"/>
              </a:spcBef>
            </a:pPr>
            <a:r>
              <a:rPr lang="en-US" kern="100" dirty="0">
                <a:latin typeface="Arial Nova" panose="020B0504020202020204" pitchFamily="34" charset="0"/>
                <a:ea typeface="Calibri" panose="020F0502020204030204" pitchFamily="34" charset="0"/>
                <a:cs typeface="Times New Roman" panose="02020603050405020304" pitchFamily="18" charset="0"/>
              </a:rPr>
              <a:t>Help keep yourself and the </a:t>
            </a:r>
          </a:p>
          <a:p>
            <a:pPr>
              <a:lnSpc>
                <a:spcPct val="107000"/>
              </a:lnSpc>
              <a:spcBef>
                <a:spcPts val="0"/>
              </a:spcBef>
            </a:pPr>
            <a:r>
              <a:rPr lang="en-US" kern="100" dirty="0">
                <a:latin typeface="Arial Nova" panose="020B0504020202020204" pitchFamily="34" charset="0"/>
                <a:ea typeface="Calibri" panose="020F0502020204030204" pitchFamily="34" charset="0"/>
                <a:cs typeface="Times New Roman" panose="02020603050405020304" pitchFamily="18" charset="0"/>
              </a:rPr>
              <a:t>people around you safe.</a:t>
            </a:r>
          </a:p>
        </p:txBody>
      </p:sp>
      <p:sp>
        <p:nvSpPr>
          <p:cNvPr id="5" name="TextBox 4">
            <a:extLst>
              <a:ext uri="{FF2B5EF4-FFF2-40B4-BE49-F238E27FC236}">
                <a16:creationId xmlns:a16="http://schemas.microsoft.com/office/drawing/2014/main" id="{323E42A7-6FA0-1F5B-233B-74A766C27FC1}"/>
              </a:ext>
            </a:extLst>
          </p:cNvPr>
          <p:cNvSpPr txBox="1"/>
          <p:nvPr/>
        </p:nvSpPr>
        <p:spPr>
          <a:xfrm>
            <a:off x="2252371" y="6397626"/>
            <a:ext cx="391886" cy="184666"/>
          </a:xfrm>
          <a:prstGeom prst="rect">
            <a:avLst/>
          </a:prstGeom>
          <a:noFill/>
        </p:spPr>
        <p:txBody>
          <a:bodyPr wrap="square" rtlCol="0">
            <a:spAutoFit/>
          </a:bodyPr>
          <a:lstStyle/>
          <a:p>
            <a:r>
              <a:rPr lang="en-US" sz="600" dirty="0">
                <a:latin typeface="Arial Nova" panose="020B0504020202020204" pitchFamily="34" charset="0"/>
              </a:rPr>
              <a:t>SM</a:t>
            </a:r>
          </a:p>
        </p:txBody>
      </p:sp>
    </p:spTree>
    <p:extLst>
      <p:ext uri="{BB962C8B-B14F-4D97-AF65-F5344CB8AC3E}">
        <p14:creationId xmlns:p14="http://schemas.microsoft.com/office/powerpoint/2010/main" val="200357090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CC5C000-B96A-F5D4-4C91-45A87F46AB0A}"/>
            </a:ext>
          </a:extLst>
        </p:cNvPr>
        <p:cNvGrpSpPr/>
        <p:nvPr/>
      </p:nvGrpSpPr>
      <p:grpSpPr>
        <a:xfrm>
          <a:off x="0" y="0"/>
          <a:ext cx="0" cy="0"/>
          <a:chOff x="0" y="0"/>
          <a:chExt cx="0" cy="0"/>
        </a:xfrm>
      </p:grpSpPr>
      <p:pic>
        <p:nvPicPr>
          <p:cNvPr id="7" name="Picture 6" descr="A white rectangular object on a red background&#10;&#10;Description automatically generated">
            <a:extLst>
              <a:ext uri="{FF2B5EF4-FFF2-40B4-BE49-F238E27FC236}">
                <a16:creationId xmlns:a16="http://schemas.microsoft.com/office/drawing/2014/main" id="{92D73AF6-F838-5BA1-6DA0-42E5470DBFB9}"/>
              </a:ext>
            </a:extLst>
          </p:cNvPr>
          <p:cNvPicPr>
            <a:picLocks noChangeAspect="1"/>
          </p:cNvPicPr>
          <p:nvPr/>
        </p:nvPicPr>
        <p:blipFill>
          <a:blip r:embed="rId2"/>
          <a:stretch>
            <a:fillRect/>
          </a:stretch>
        </p:blipFill>
        <p:spPr>
          <a:xfrm>
            <a:off x="0" y="0"/>
            <a:ext cx="9144000" cy="6858000"/>
          </a:xfrm>
          <a:prstGeom prst="rect">
            <a:avLst/>
          </a:prstGeom>
        </p:spPr>
      </p:pic>
      <p:sp>
        <p:nvSpPr>
          <p:cNvPr id="15" name="Subtitle 2">
            <a:extLst>
              <a:ext uri="{FF2B5EF4-FFF2-40B4-BE49-F238E27FC236}">
                <a16:creationId xmlns:a16="http://schemas.microsoft.com/office/drawing/2014/main" id="{CDBC7883-CD42-2E6E-42C5-661647A4730D}"/>
              </a:ext>
            </a:extLst>
          </p:cNvPr>
          <p:cNvSpPr txBox="1">
            <a:spLocks/>
          </p:cNvSpPr>
          <p:nvPr/>
        </p:nvSpPr>
        <p:spPr>
          <a:xfrm>
            <a:off x="0" y="1360462"/>
            <a:ext cx="9144000" cy="135003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spcBef>
                <a:spcPts val="0"/>
              </a:spcBef>
            </a:pPr>
            <a:r>
              <a:rPr lang="en-US" dirty="0">
                <a:effectLst/>
                <a:latin typeface="Arial Nova" panose="020B0504020202020204" pitchFamily="34" charset="0"/>
              </a:rPr>
              <a:t>Fake pills and other counterfeit</a:t>
            </a:r>
          </a:p>
          <a:p>
            <a:pPr>
              <a:spcBef>
                <a:spcPts val="0"/>
              </a:spcBef>
            </a:pPr>
            <a:r>
              <a:rPr lang="en-US" dirty="0">
                <a:effectLst/>
                <a:latin typeface="Arial Nova" panose="020B0504020202020204" pitchFamily="34" charset="0"/>
              </a:rPr>
              <a:t>products are a very real problem. </a:t>
            </a:r>
          </a:p>
          <a:p>
            <a:pPr>
              <a:spcBef>
                <a:spcPts val="0"/>
              </a:spcBef>
            </a:pPr>
            <a:r>
              <a:rPr lang="en-US" dirty="0">
                <a:effectLst/>
                <a:latin typeface="Arial Nova" panose="020B0504020202020204" pitchFamily="34" charset="0"/>
              </a:rPr>
              <a:t>Let McGruff show you why.</a:t>
            </a:r>
          </a:p>
        </p:txBody>
      </p:sp>
      <p:pic>
        <p:nvPicPr>
          <p:cNvPr id="3" name="Picture 2">
            <a:extLst>
              <a:ext uri="{FF2B5EF4-FFF2-40B4-BE49-F238E27FC236}">
                <a16:creationId xmlns:a16="http://schemas.microsoft.com/office/drawing/2014/main" id="{BD020ECC-67F6-C281-55CB-D3B548F81951}"/>
              </a:ext>
            </a:extLst>
          </p:cNvPr>
          <p:cNvPicPr>
            <a:picLocks noChangeAspect="1"/>
          </p:cNvPicPr>
          <p:nvPr/>
        </p:nvPicPr>
        <p:blipFill>
          <a:blip r:embed="rId3" r:link="rId4"/>
          <a:srcRect/>
          <a:stretch>
            <a:fillRect/>
          </a:stretch>
        </p:blipFill>
        <p:spPr>
          <a:xfrm>
            <a:off x="2411531" y="2678745"/>
            <a:ext cx="4320937" cy="2642617"/>
          </a:xfrm>
          <a:prstGeom prst="rect">
            <a:avLst/>
          </a:prstGeom>
        </p:spPr>
      </p:pic>
    </p:spTree>
    <p:extLst>
      <p:ext uri="{BB962C8B-B14F-4D97-AF65-F5344CB8AC3E}">
        <p14:creationId xmlns:p14="http://schemas.microsoft.com/office/powerpoint/2010/main" val="218057836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E438D1-AE08-D50B-89A1-DCBD6CC345E4}"/>
            </a:ext>
          </a:extLst>
        </p:cNvPr>
        <p:cNvGrpSpPr/>
        <p:nvPr/>
      </p:nvGrpSpPr>
      <p:grpSpPr>
        <a:xfrm>
          <a:off x="0" y="0"/>
          <a:ext cx="0" cy="0"/>
          <a:chOff x="0" y="0"/>
          <a:chExt cx="0" cy="0"/>
        </a:xfrm>
      </p:grpSpPr>
      <p:pic>
        <p:nvPicPr>
          <p:cNvPr id="20" name="Picture 19" descr="A pink background with white rectangles and circles&#10;&#10;Description automatically generated">
            <a:extLst>
              <a:ext uri="{FF2B5EF4-FFF2-40B4-BE49-F238E27FC236}">
                <a16:creationId xmlns:a16="http://schemas.microsoft.com/office/drawing/2014/main" id="{300EA399-518E-5504-452B-5633D8EDE340}"/>
              </a:ext>
            </a:extLst>
          </p:cNvPr>
          <p:cNvPicPr>
            <a:picLocks noChangeAspect="1"/>
          </p:cNvPicPr>
          <p:nvPr/>
        </p:nvPicPr>
        <p:blipFill>
          <a:blip r:embed="rId2"/>
          <a:stretch>
            <a:fillRect/>
          </a:stretch>
        </p:blipFill>
        <p:spPr>
          <a:xfrm>
            <a:off x="0" y="5938"/>
            <a:ext cx="9144000" cy="6858000"/>
          </a:xfrm>
          <a:prstGeom prst="rect">
            <a:avLst/>
          </a:prstGeom>
        </p:spPr>
      </p:pic>
      <p:sp>
        <p:nvSpPr>
          <p:cNvPr id="15" name="Subtitle 2">
            <a:extLst>
              <a:ext uri="{FF2B5EF4-FFF2-40B4-BE49-F238E27FC236}">
                <a16:creationId xmlns:a16="http://schemas.microsoft.com/office/drawing/2014/main" id="{5D8B1657-011C-16B6-ECE5-294407D9E089}"/>
              </a:ext>
            </a:extLst>
          </p:cNvPr>
          <p:cNvSpPr txBox="1">
            <a:spLocks/>
          </p:cNvSpPr>
          <p:nvPr/>
        </p:nvSpPr>
        <p:spPr>
          <a:xfrm>
            <a:off x="0" y="2037272"/>
            <a:ext cx="9144000" cy="1174217"/>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dirty="0">
                <a:effectLst/>
                <a:latin typeface="Arial Nova" panose="020B0504020202020204" pitchFamily="34" charset="0"/>
              </a:rPr>
              <a:t>Ready to learn more about </a:t>
            </a:r>
          </a:p>
          <a:p>
            <a:pPr>
              <a:lnSpc>
                <a:spcPct val="100000"/>
              </a:lnSpc>
              <a:spcBef>
                <a:spcPts val="0"/>
              </a:spcBef>
            </a:pPr>
            <a:r>
              <a:rPr lang="en-US" dirty="0">
                <a:effectLst/>
                <a:latin typeface="Arial Nova" panose="020B0504020202020204" pitchFamily="34" charset="0"/>
              </a:rPr>
              <a:t>the dangers of fake pills?</a:t>
            </a:r>
          </a:p>
        </p:txBody>
      </p:sp>
      <p:sp>
        <p:nvSpPr>
          <p:cNvPr id="16" name="Subtitle 2">
            <a:extLst>
              <a:ext uri="{FF2B5EF4-FFF2-40B4-BE49-F238E27FC236}">
                <a16:creationId xmlns:a16="http://schemas.microsoft.com/office/drawing/2014/main" id="{00B3959B-2D62-A0FB-88F9-72ED4D7C31E9}"/>
              </a:ext>
            </a:extLst>
          </p:cNvPr>
          <p:cNvSpPr txBox="1">
            <a:spLocks/>
          </p:cNvSpPr>
          <p:nvPr/>
        </p:nvSpPr>
        <p:spPr>
          <a:xfrm>
            <a:off x="0" y="3261490"/>
            <a:ext cx="9144000" cy="1323255"/>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dirty="0">
                <a:effectLst/>
                <a:latin typeface="Arial Nova" panose="020B0504020202020204" pitchFamily="34" charset="0"/>
              </a:rPr>
              <a:t>Don’t fall for these myths — </a:t>
            </a:r>
          </a:p>
          <a:p>
            <a:pPr>
              <a:lnSpc>
                <a:spcPct val="100000"/>
              </a:lnSpc>
              <a:spcBef>
                <a:spcPts val="0"/>
              </a:spcBef>
            </a:pPr>
            <a:r>
              <a:rPr lang="en-US" dirty="0">
                <a:effectLst/>
                <a:latin typeface="Arial Nova" panose="020B0504020202020204" pitchFamily="34" charset="0"/>
              </a:rPr>
              <a:t>get the facts!</a:t>
            </a:r>
            <a:endParaRPr lang="en-US" kern="100" dirty="0">
              <a:latin typeface="Arial Nova" panose="020B0504020202020204" pitchFamily="34" charset="0"/>
              <a:ea typeface="Calibri" panose="020F0502020204030204" pitchFamily="34" charset="0"/>
              <a:cs typeface="Bierstadt" panose="020F0502020204030204" pitchFamily="34" charset="0"/>
            </a:endParaRPr>
          </a:p>
        </p:txBody>
      </p:sp>
      <p:cxnSp>
        <p:nvCxnSpPr>
          <p:cNvPr id="14" name="Straight Connector 13">
            <a:extLst>
              <a:ext uri="{FF2B5EF4-FFF2-40B4-BE49-F238E27FC236}">
                <a16:creationId xmlns:a16="http://schemas.microsoft.com/office/drawing/2014/main" id="{0F2775C0-39AC-1440-7216-8A947F83B8BD}"/>
              </a:ext>
            </a:extLst>
          </p:cNvPr>
          <p:cNvCxnSpPr>
            <a:cxnSpLocks/>
          </p:cNvCxnSpPr>
          <p:nvPr/>
        </p:nvCxnSpPr>
        <p:spPr>
          <a:xfrm>
            <a:off x="2725387" y="3114388"/>
            <a:ext cx="3722914" cy="0"/>
          </a:xfrm>
          <a:prstGeom prst="line">
            <a:avLst/>
          </a:prstGeom>
          <a:ln w="38100">
            <a:solidFill>
              <a:srgbClr val="D11564"/>
            </a:solidFill>
          </a:ln>
        </p:spPr>
        <p:style>
          <a:lnRef idx="1">
            <a:schemeClr val="accent1"/>
          </a:lnRef>
          <a:fillRef idx="0">
            <a:schemeClr val="accent1"/>
          </a:fillRef>
          <a:effectRef idx="0">
            <a:schemeClr val="accent1"/>
          </a:effectRef>
          <a:fontRef idx="minor">
            <a:schemeClr val="tx1"/>
          </a:fontRef>
        </p:style>
      </p:cxnSp>
      <p:pic>
        <p:nvPicPr>
          <p:cNvPr id="22" name="Picture 21" descr="An orange paw print on a black background&#10;&#10;Description automatically generated">
            <a:extLst>
              <a:ext uri="{FF2B5EF4-FFF2-40B4-BE49-F238E27FC236}">
                <a16:creationId xmlns:a16="http://schemas.microsoft.com/office/drawing/2014/main" id="{87A49C4A-72B6-2104-681D-D0253093E0B8}"/>
              </a:ext>
            </a:extLst>
          </p:cNvPr>
          <p:cNvPicPr>
            <a:picLocks noChangeAspect="1"/>
          </p:cNvPicPr>
          <p:nvPr/>
        </p:nvPicPr>
        <p:blipFill>
          <a:blip r:embed="rId3"/>
          <a:stretch>
            <a:fillRect/>
          </a:stretch>
        </p:blipFill>
        <p:spPr>
          <a:xfrm>
            <a:off x="6922629" y="5216747"/>
            <a:ext cx="650547" cy="653376"/>
          </a:xfrm>
          <a:prstGeom prst="rect">
            <a:avLst/>
          </a:prstGeom>
        </p:spPr>
      </p:pic>
      <p:pic>
        <p:nvPicPr>
          <p:cNvPr id="23" name="Picture 22" descr="An orange paw print on a black background&#10;&#10;Description automatically generated">
            <a:extLst>
              <a:ext uri="{FF2B5EF4-FFF2-40B4-BE49-F238E27FC236}">
                <a16:creationId xmlns:a16="http://schemas.microsoft.com/office/drawing/2014/main" id="{C776F42C-B496-C008-D6A3-F6BA78722976}"/>
              </a:ext>
            </a:extLst>
          </p:cNvPr>
          <p:cNvPicPr>
            <a:picLocks noChangeAspect="1"/>
          </p:cNvPicPr>
          <p:nvPr/>
        </p:nvPicPr>
        <p:blipFill>
          <a:blip r:embed="rId3"/>
          <a:stretch>
            <a:fillRect/>
          </a:stretch>
        </p:blipFill>
        <p:spPr>
          <a:xfrm rot="-720000">
            <a:off x="7315571" y="4765007"/>
            <a:ext cx="650547" cy="653376"/>
          </a:xfrm>
          <a:prstGeom prst="rect">
            <a:avLst/>
          </a:prstGeom>
        </p:spPr>
      </p:pic>
      <p:pic>
        <p:nvPicPr>
          <p:cNvPr id="24" name="Picture 23" descr="An orange paw print on a black background&#10;&#10;Description automatically generated">
            <a:extLst>
              <a:ext uri="{FF2B5EF4-FFF2-40B4-BE49-F238E27FC236}">
                <a16:creationId xmlns:a16="http://schemas.microsoft.com/office/drawing/2014/main" id="{FC1349F9-7FAC-CFCC-3BDD-CF96A96E685E}"/>
              </a:ext>
            </a:extLst>
          </p:cNvPr>
          <p:cNvPicPr>
            <a:picLocks noChangeAspect="1"/>
          </p:cNvPicPr>
          <p:nvPr/>
        </p:nvPicPr>
        <p:blipFill>
          <a:blip r:embed="rId3"/>
          <a:stretch>
            <a:fillRect/>
          </a:stretch>
        </p:blipFill>
        <p:spPr>
          <a:xfrm>
            <a:off x="6947519" y="3997331"/>
            <a:ext cx="650547" cy="653376"/>
          </a:xfrm>
          <a:prstGeom prst="rect">
            <a:avLst/>
          </a:prstGeom>
        </p:spPr>
      </p:pic>
      <p:pic>
        <p:nvPicPr>
          <p:cNvPr id="25" name="Picture 24" descr="An orange paw print on a black background&#10;&#10;Description automatically generated">
            <a:extLst>
              <a:ext uri="{FF2B5EF4-FFF2-40B4-BE49-F238E27FC236}">
                <a16:creationId xmlns:a16="http://schemas.microsoft.com/office/drawing/2014/main" id="{00BF1C70-15D7-882A-4CD3-9F585AF8C21B}"/>
              </a:ext>
            </a:extLst>
          </p:cNvPr>
          <p:cNvPicPr>
            <a:picLocks noChangeAspect="1"/>
          </p:cNvPicPr>
          <p:nvPr/>
        </p:nvPicPr>
        <p:blipFill>
          <a:blip r:embed="rId3"/>
          <a:stretch>
            <a:fillRect/>
          </a:stretch>
        </p:blipFill>
        <p:spPr>
          <a:xfrm>
            <a:off x="7477202" y="3698290"/>
            <a:ext cx="650547" cy="653376"/>
          </a:xfrm>
          <a:prstGeom prst="rect">
            <a:avLst/>
          </a:prstGeom>
        </p:spPr>
      </p:pic>
      <p:pic>
        <p:nvPicPr>
          <p:cNvPr id="26" name="Picture 25" descr="An orange paw print on a black background&#10;&#10;Description automatically generated">
            <a:extLst>
              <a:ext uri="{FF2B5EF4-FFF2-40B4-BE49-F238E27FC236}">
                <a16:creationId xmlns:a16="http://schemas.microsoft.com/office/drawing/2014/main" id="{16D6C572-37A7-6C2E-3D40-B70C2E7E3E3A}"/>
              </a:ext>
            </a:extLst>
          </p:cNvPr>
          <p:cNvPicPr>
            <a:picLocks noChangeAspect="1"/>
          </p:cNvPicPr>
          <p:nvPr/>
        </p:nvPicPr>
        <p:blipFill>
          <a:blip r:embed="rId3"/>
          <a:stretch>
            <a:fillRect/>
          </a:stretch>
        </p:blipFill>
        <p:spPr>
          <a:xfrm rot="1980000">
            <a:off x="7132547" y="2840030"/>
            <a:ext cx="650547" cy="653376"/>
          </a:xfrm>
          <a:prstGeom prst="rect">
            <a:avLst/>
          </a:prstGeom>
        </p:spPr>
      </p:pic>
      <p:pic>
        <p:nvPicPr>
          <p:cNvPr id="27" name="Picture 26" descr="An orange paw print on a black background&#10;&#10;Description automatically generated">
            <a:extLst>
              <a:ext uri="{FF2B5EF4-FFF2-40B4-BE49-F238E27FC236}">
                <a16:creationId xmlns:a16="http://schemas.microsoft.com/office/drawing/2014/main" id="{4D2F8127-5449-48D0-4496-179C1F1AC9BC}"/>
              </a:ext>
            </a:extLst>
          </p:cNvPr>
          <p:cNvPicPr>
            <a:picLocks noChangeAspect="1"/>
          </p:cNvPicPr>
          <p:nvPr/>
        </p:nvPicPr>
        <p:blipFill>
          <a:blip r:embed="rId3"/>
          <a:stretch>
            <a:fillRect/>
          </a:stretch>
        </p:blipFill>
        <p:spPr>
          <a:xfrm rot="840000">
            <a:off x="7619984" y="2317847"/>
            <a:ext cx="650547" cy="653376"/>
          </a:xfrm>
          <a:prstGeom prst="rect">
            <a:avLst/>
          </a:prstGeom>
        </p:spPr>
      </p:pic>
      <p:pic>
        <p:nvPicPr>
          <p:cNvPr id="28" name="Picture 27" descr="An orange paw print on a black background&#10;&#10;Description automatically generated">
            <a:extLst>
              <a:ext uri="{FF2B5EF4-FFF2-40B4-BE49-F238E27FC236}">
                <a16:creationId xmlns:a16="http://schemas.microsoft.com/office/drawing/2014/main" id="{772BDD4A-D815-8704-4A96-A33E408FD7CC}"/>
              </a:ext>
            </a:extLst>
          </p:cNvPr>
          <p:cNvPicPr>
            <a:picLocks noChangeAspect="1"/>
          </p:cNvPicPr>
          <p:nvPr/>
        </p:nvPicPr>
        <p:blipFill>
          <a:blip r:embed="rId3"/>
          <a:stretch>
            <a:fillRect/>
          </a:stretch>
        </p:blipFill>
        <p:spPr>
          <a:xfrm>
            <a:off x="7555040" y="1518581"/>
            <a:ext cx="650547" cy="653376"/>
          </a:xfrm>
          <a:prstGeom prst="rect">
            <a:avLst/>
          </a:prstGeom>
        </p:spPr>
      </p:pic>
      <p:pic>
        <p:nvPicPr>
          <p:cNvPr id="29" name="Picture 28" descr="An orange paw print on a black background&#10;&#10;Description automatically generated">
            <a:extLst>
              <a:ext uri="{FF2B5EF4-FFF2-40B4-BE49-F238E27FC236}">
                <a16:creationId xmlns:a16="http://schemas.microsoft.com/office/drawing/2014/main" id="{CA0115FA-C5EF-9D90-C7A3-84C624F94AEC}"/>
              </a:ext>
            </a:extLst>
          </p:cNvPr>
          <p:cNvPicPr>
            <a:picLocks noChangeAspect="1"/>
          </p:cNvPicPr>
          <p:nvPr/>
        </p:nvPicPr>
        <p:blipFill>
          <a:blip r:embed="rId3"/>
          <a:stretch>
            <a:fillRect/>
          </a:stretch>
        </p:blipFill>
        <p:spPr>
          <a:xfrm>
            <a:off x="8235331" y="1048216"/>
            <a:ext cx="650547" cy="653376"/>
          </a:xfrm>
          <a:prstGeom prst="rect">
            <a:avLst/>
          </a:prstGeom>
        </p:spPr>
      </p:pic>
      <p:pic>
        <p:nvPicPr>
          <p:cNvPr id="30" name="Picture 29" descr="An orange paw print on a black background&#10;&#10;Description automatically generated">
            <a:extLst>
              <a:ext uri="{FF2B5EF4-FFF2-40B4-BE49-F238E27FC236}">
                <a16:creationId xmlns:a16="http://schemas.microsoft.com/office/drawing/2014/main" id="{6C030719-E06F-E0E3-76F3-9811CF6A0F93}"/>
              </a:ext>
            </a:extLst>
          </p:cNvPr>
          <p:cNvPicPr>
            <a:picLocks noChangeAspect="1"/>
          </p:cNvPicPr>
          <p:nvPr/>
        </p:nvPicPr>
        <p:blipFill>
          <a:blip r:embed="rId3"/>
          <a:stretch>
            <a:fillRect/>
          </a:stretch>
        </p:blipFill>
        <p:spPr>
          <a:xfrm>
            <a:off x="6395535" y="5976204"/>
            <a:ext cx="650547" cy="653376"/>
          </a:xfrm>
          <a:prstGeom prst="rect">
            <a:avLst/>
          </a:prstGeom>
        </p:spPr>
      </p:pic>
    </p:spTree>
    <p:extLst>
      <p:ext uri="{BB962C8B-B14F-4D97-AF65-F5344CB8AC3E}">
        <p14:creationId xmlns:p14="http://schemas.microsoft.com/office/powerpoint/2010/main" val="19239833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7D82AA-E363-76C6-A4F9-737CC009019B}"/>
            </a:ext>
          </a:extLst>
        </p:cNvPr>
        <p:cNvGrpSpPr/>
        <p:nvPr/>
      </p:nvGrpSpPr>
      <p:grpSpPr>
        <a:xfrm>
          <a:off x="0" y="0"/>
          <a:ext cx="0" cy="0"/>
          <a:chOff x="0" y="0"/>
          <a:chExt cx="0" cy="0"/>
        </a:xfrm>
      </p:grpSpPr>
      <p:pic>
        <p:nvPicPr>
          <p:cNvPr id="3" name="Picture 2" descr="A white rectangular object on a green background&#10;&#10;Description automatically generated">
            <a:extLst>
              <a:ext uri="{FF2B5EF4-FFF2-40B4-BE49-F238E27FC236}">
                <a16:creationId xmlns:a16="http://schemas.microsoft.com/office/drawing/2014/main" id="{C09366D5-6A0B-5B09-FD83-EE6B15EDDE32}"/>
              </a:ext>
            </a:extLst>
          </p:cNvPr>
          <p:cNvPicPr>
            <a:picLocks noChangeAspect="1"/>
          </p:cNvPicPr>
          <p:nvPr/>
        </p:nvPicPr>
        <p:blipFill>
          <a:blip r:embed="rId3"/>
          <a:stretch>
            <a:fillRect/>
          </a:stretch>
        </p:blipFill>
        <p:spPr>
          <a:xfrm>
            <a:off x="-6056" y="0"/>
            <a:ext cx="9144000" cy="6858000"/>
          </a:xfrm>
          <a:prstGeom prst="rect">
            <a:avLst/>
          </a:prstGeom>
        </p:spPr>
      </p:pic>
      <p:sp>
        <p:nvSpPr>
          <p:cNvPr id="7" name="Subtitle 2">
            <a:extLst>
              <a:ext uri="{FF2B5EF4-FFF2-40B4-BE49-F238E27FC236}">
                <a16:creationId xmlns:a16="http://schemas.microsoft.com/office/drawing/2014/main" id="{B9CBAFEF-89A0-660D-7227-DC303A289337}"/>
              </a:ext>
            </a:extLst>
          </p:cNvPr>
          <p:cNvSpPr txBox="1">
            <a:spLocks/>
          </p:cNvSpPr>
          <p:nvPr/>
        </p:nvSpPr>
        <p:spPr>
          <a:xfrm>
            <a:off x="-1" y="2145760"/>
            <a:ext cx="9143999" cy="1748010"/>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7000"/>
              </a:lnSpc>
              <a:spcBef>
                <a:spcPts val="0"/>
              </a:spcBef>
            </a:pPr>
            <a:r>
              <a:rPr lang="en-US" sz="3600" b="1" kern="100" dirty="0">
                <a:solidFill>
                  <a:srgbClr val="39AB47"/>
                </a:solidFill>
                <a:latin typeface="Arial Nova" panose="020B0504020202020204" pitchFamily="34" charset="0"/>
                <a:ea typeface="Calibri" panose="020F0502020204030204" pitchFamily="34" charset="0"/>
                <a:cs typeface="Times New Roman" panose="02020603050405020304" pitchFamily="18" charset="0"/>
              </a:rPr>
              <a:t>Myth #1</a:t>
            </a:r>
          </a:p>
          <a:p>
            <a:pPr>
              <a:lnSpc>
                <a:spcPct val="107000"/>
              </a:lnSpc>
              <a:spcBef>
                <a:spcPts val="0"/>
              </a:spcBef>
            </a:pPr>
            <a:r>
              <a:rPr lang="en-US" sz="3600" dirty="0">
                <a:effectLst/>
                <a:latin typeface="Arial Nova" panose="020B0504020202020204" pitchFamily="34" charset="0"/>
              </a:rPr>
              <a:t>Because they look the same, </a:t>
            </a:r>
          </a:p>
          <a:p>
            <a:pPr>
              <a:lnSpc>
                <a:spcPct val="107000"/>
              </a:lnSpc>
              <a:spcBef>
                <a:spcPts val="0"/>
              </a:spcBef>
            </a:pPr>
            <a:r>
              <a:rPr lang="en-US" sz="3600" dirty="0">
                <a:effectLst/>
                <a:latin typeface="Arial Nova" panose="020B0504020202020204" pitchFamily="34" charset="0"/>
              </a:rPr>
              <a:t>fake pills will work the </a:t>
            </a:r>
          </a:p>
          <a:p>
            <a:pPr>
              <a:lnSpc>
                <a:spcPct val="107000"/>
              </a:lnSpc>
              <a:spcBef>
                <a:spcPts val="0"/>
              </a:spcBef>
            </a:pPr>
            <a:r>
              <a:rPr lang="en-US" sz="3600" dirty="0">
                <a:effectLst/>
                <a:latin typeface="Arial Nova" panose="020B0504020202020204" pitchFamily="34" charset="0"/>
              </a:rPr>
              <a:t>same as real ones.</a:t>
            </a:r>
            <a:endParaRPr lang="en-US" sz="3600" kern="100" dirty="0">
              <a:latin typeface="Arial Nova" panose="020B05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0949048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797D82AA-E363-76C6-A4F9-737CC009019B}"/>
            </a:ext>
          </a:extLst>
        </p:cNvPr>
        <p:cNvGrpSpPr/>
        <p:nvPr/>
      </p:nvGrpSpPr>
      <p:grpSpPr>
        <a:xfrm>
          <a:off x="0" y="0"/>
          <a:ext cx="0" cy="0"/>
          <a:chOff x="0" y="0"/>
          <a:chExt cx="0" cy="0"/>
        </a:xfrm>
      </p:grpSpPr>
      <p:pic>
        <p:nvPicPr>
          <p:cNvPr id="3" name="Picture 2" descr="A white rectangular object on a green background&#10;&#10;Description automatically generated">
            <a:extLst>
              <a:ext uri="{FF2B5EF4-FFF2-40B4-BE49-F238E27FC236}">
                <a16:creationId xmlns:a16="http://schemas.microsoft.com/office/drawing/2014/main" id="{C09366D5-6A0B-5B09-FD83-EE6B15EDDE32}"/>
              </a:ext>
            </a:extLst>
          </p:cNvPr>
          <p:cNvPicPr>
            <a:picLocks noChangeAspect="1"/>
          </p:cNvPicPr>
          <p:nvPr/>
        </p:nvPicPr>
        <p:blipFill>
          <a:blip r:embed="rId3"/>
          <a:stretch>
            <a:fillRect/>
          </a:stretch>
        </p:blipFill>
        <p:spPr>
          <a:xfrm>
            <a:off x="0" y="-1811"/>
            <a:ext cx="9144000" cy="6858000"/>
          </a:xfrm>
          <a:prstGeom prst="rect">
            <a:avLst/>
          </a:prstGeom>
          <a:ln>
            <a:noFill/>
          </a:ln>
        </p:spPr>
      </p:pic>
      <p:sp>
        <p:nvSpPr>
          <p:cNvPr id="4" name="Subtitle 2">
            <a:extLst>
              <a:ext uri="{FF2B5EF4-FFF2-40B4-BE49-F238E27FC236}">
                <a16:creationId xmlns:a16="http://schemas.microsoft.com/office/drawing/2014/main" id="{140EA887-6954-AD94-7FAB-39F2BBE3EB64}"/>
              </a:ext>
            </a:extLst>
          </p:cNvPr>
          <p:cNvSpPr txBox="1">
            <a:spLocks/>
          </p:cNvSpPr>
          <p:nvPr/>
        </p:nvSpPr>
        <p:spPr>
          <a:xfrm>
            <a:off x="1196163" y="5851834"/>
            <a:ext cx="6468258" cy="387069"/>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7000"/>
              </a:lnSpc>
              <a:spcBef>
                <a:spcPts val="0"/>
              </a:spcBef>
              <a:spcAft>
                <a:spcPts val="600"/>
              </a:spcAft>
            </a:pPr>
            <a:r>
              <a:rPr lang="en-US" sz="600" kern="100" baseline="30000" dirty="0">
                <a:solidFill>
                  <a:schemeClr val="accent1"/>
                </a:solidFill>
                <a:latin typeface="Arial Nova" panose="020B0504020202020204" pitchFamily="34" charset="0"/>
                <a:ea typeface="Calibri" panose="020F0502020204030204" pitchFamily="34" charset="0"/>
                <a:cs typeface="Times New Roman" panose="02020603050405020304" pitchFamily="18" charset="0"/>
              </a:rPr>
              <a:t>1 </a:t>
            </a:r>
            <a:r>
              <a:rPr lang="en-US" sz="600" u="sng" kern="100" dirty="0">
                <a:solidFill>
                  <a:srgbClr val="0563C1"/>
                </a:solidFill>
                <a:latin typeface="Arial Nova" panose="020B0504020202020204" pitchFamily="34" charset="0"/>
                <a:ea typeface="Calibri" panose="020F0502020204030204" pitchFamily="34" charset="0"/>
                <a:cs typeface="Times New Roman" panose="02020603050405020304" pitchFamily="18" charset="0"/>
                <a:hlinkClick r:id="rId4"/>
              </a:rPr>
              <a:t>https://www.dea.gov/sites/default/files/2021-05/Counterfeit%20Pills%20fact%20SHEET-5-13-21-FINAL.pdf</a:t>
            </a:r>
            <a:endParaRPr lang="en-US" sz="600" u="sng" kern="100" dirty="0">
              <a:solidFill>
                <a:srgbClr val="0563C1"/>
              </a:solidFill>
              <a:latin typeface="Arial Nova" panose="020B0504020202020204" pitchFamily="34" charset="0"/>
              <a:ea typeface="Calibri" panose="020F0502020204030204" pitchFamily="34" charset="0"/>
              <a:cs typeface="Times New Roman" panose="02020603050405020304" pitchFamily="18" charset="0"/>
            </a:endParaRPr>
          </a:p>
          <a:p>
            <a:pPr algn="l">
              <a:lnSpc>
                <a:spcPct val="107000"/>
              </a:lnSpc>
              <a:spcBef>
                <a:spcPts val="0"/>
              </a:spcBef>
              <a:spcAft>
                <a:spcPts val="600"/>
              </a:spcAft>
            </a:pPr>
            <a:r>
              <a:rPr lang="en-US" sz="600" kern="100" dirty="0">
                <a:solidFill>
                  <a:srgbClr val="0563C1"/>
                </a:solidFill>
                <a:latin typeface="Arial Nova" panose="020B0504020202020204" pitchFamily="34" charset="0"/>
                <a:ea typeface="Calibri" panose="020F0502020204030204" pitchFamily="34" charset="0"/>
                <a:cs typeface="Times New Roman" panose="02020603050405020304" pitchFamily="18" charset="0"/>
              </a:rPr>
              <a:t>  </a:t>
            </a:r>
            <a:r>
              <a:rPr lang="en-US" sz="600" kern="100" dirty="0">
                <a:latin typeface="Arial Nova" panose="020B0504020202020204" pitchFamily="34" charset="0"/>
                <a:ea typeface="Calibri" panose="020F0502020204030204" pitchFamily="34" charset="0"/>
                <a:cs typeface="Times New Roman" panose="02020603050405020304" pitchFamily="18" charset="0"/>
              </a:rPr>
              <a:t>image: </a:t>
            </a:r>
            <a:r>
              <a:rPr lang="en-US" sz="600" dirty="0">
                <a:effectLst/>
                <a:latin typeface="Arial Nova" panose="020B0504020202020204" pitchFamily="34" charset="0"/>
                <a:hlinkClick r:id="rId5"/>
              </a:rPr>
              <a:t>https://www.dea.gov/onepill/images</a:t>
            </a:r>
            <a:r>
              <a:rPr lang="en-US" sz="600" dirty="0">
                <a:effectLst/>
                <a:latin typeface="Arial Nova" panose="020B0504020202020204" pitchFamily="34" charset="0"/>
              </a:rPr>
              <a:t>  </a:t>
            </a:r>
            <a:endParaRPr lang="en-US" sz="600" kern="100" dirty="0">
              <a:latin typeface="Arial Nova" panose="020B0504020202020204" pitchFamily="34" charset="0"/>
              <a:ea typeface="Calibri" panose="020F0502020204030204" pitchFamily="34" charset="0"/>
              <a:cs typeface="Times New Roman" panose="02020603050405020304" pitchFamily="18" charset="0"/>
            </a:endParaRPr>
          </a:p>
        </p:txBody>
      </p:sp>
      <p:sp>
        <p:nvSpPr>
          <p:cNvPr id="8" name="Subtitle 2">
            <a:extLst>
              <a:ext uri="{FF2B5EF4-FFF2-40B4-BE49-F238E27FC236}">
                <a16:creationId xmlns:a16="http://schemas.microsoft.com/office/drawing/2014/main" id="{6F7F0346-8244-51CA-4A05-BE15C7A219D3}"/>
              </a:ext>
            </a:extLst>
          </p:cNvPr>
          <p:cNvSpPr txBox="1">
            <a:spLocks/>
          </p:cNvSpPr>
          <p:nvPr/>
        </p:nvSpPr>
        <p:spPr>
          <a:xfrm>
            <a:off x="1337871" y="1348706"/>
            <a:ext cx="6468258" cy="2129883"/>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600" b="1" kern="100" dirty="0">
                <a:solidFill>
                  <a:srgbClr val="39AB47"/>
                </a:solidFill>
                <a:latin typeface="Arial Nova" panose="020B0504020202020204" pitchFamily="34" charset="0"/>
                <a:ea typeface="Calibri" panose="020F0502020204030204" pitchFamily="34" charset="0"/>
                <a:cs typeface="Times New Roman" panose="02020603050405020304" pitchFamily="18" charset="0"/>
              </a:rPr>
              <a:t>Fact:</a:t>
            </a:r>
          </a:p>
          <a:p>
            <a:pPr>
              <a:lnSpc>
                <a:spcPct val="100000"/>
              </a:lnSpc>
              <a:spcBef>
                <a:spcPts val="0"/>
              </a:spcBef>
            </a:pPr>
            <a:r>
              <a:rPr lang="en-US" sz="2200" kern="100" dirty="0">
                <a:latin typeface="Arial Nova" panose="020B0504020202020204" pitchFamily="34" charset="0"/>
                <a:ea typeface="Calibri" panose="020F0502020204030204" pitchFamily="34" charset="0"/>
                <a:cs typeface="Times New Roman" panose="02020603050405020304" pitchFamily="18" charset="0"/>
              </a:rPr>
              <a:t>Fake pills often look identical to legitimate prescription pills. They can be the same </a:t>
            </a:r>
          </a:p>
          <a:p>
            <a:pPr>
              <a:lnSpc>
                <a:spcPct val="100000"/>
              </a:lnSpc>
              <a:spcBef>
                <a:spcPts val="0"/>
              </a:spcBef>
            </a:pPr>
            <a:r>
              <a:rPr lang="en-US" sz="2200" kern="100" dirty="0">
                <a:latin typeface="Arial Nova" panose="020B0504020202020204" pitchFamily="34" charset="0"/>
                <a:ea typeface="Calibri" panose="020F0502020204030204" pitchFamily="34" charset="0"/>
                <a:cs typeface="Times New Roman" panose="02020603050405020304" pitchFamily="18" charset="0"/>
              </a:rPr>
              <a:t>size, with the same colors and markings.</a:t>
            </a:r>
            <a:r>
              <a:rPr lang="en-US" sz="2200" kern="100" baseline="30000" dirty="0">
                <a:latin typeface="Arial Nova" panose="020B0504020202020204" pitchFamily="34" charset="0"/>
                <a:ea typeface="Calibri" panose="020F0502020204030204" pitchFamily="34" charset="0"/>
                <a:cs typeface="Times New Roman" panose="02020603050405020304" pitchFamily="18" charset="0"/>
              </a:rPr>
              <a:t>1 </a:t>
            </a:r>
            <a:r>
              <a:rPr lang="en-US" sz="2200" kern="100" dirty="0">
                <a:latin typeface="Arial Nova" panose="020B0504020202020204" pitchFamily="34" charset="0"/>
                <a:ea typeface="Calibri" panose="020F0502020204030204" pitchFamily="34" charset="0"/>
                <a:cs typeface="Times New Roman" panose="02020603050405020304" pitchFamily="18" charset="0"/>
              </a:rPr>
              <a:t>Tragically, many young people are </a:t>
            </a:r>
          </a:p>
          <a:p>
            <a:pPr>
              <a:lnSpc>
                <a:spcPct val="100000"/>
              </a:lnSpc>
              <a:spcBef>
                <a:spcPts val="0"/>
              </a:spcBef>
            </a:pPr>
            <a:r>
              <a:rPr lang="en-US" sz="2200" kern="100" dirty="0">
                <a:latin typeface="Arial Nova" panose="020B0504020202020204" pitchFamily="34" charset="0"/>
                <a:ea typeface="Calibri" panose="020F0502020204030204" pitchFamily="34" charset="0"/>
                <a:cs typeface="Times New Roman" panose="02020603050405020304" pitchFamily="18" charset="0"/>
              </a:rPr>
              <a:t>fooled into death as a result.</a:t>
            </a:r>
          </a:p>
          <a:p>
            <a:pPr>
              <a:lnSpc>
                <a:spcPct val="100000"/>
              </a:lnSpc>
              <a:spcBef>
                <a:spcPts val="0"/>
              </a:spcBef>
            </a:pPr>
            <a:endParaRPr lang="en-US" kern="100" dirty="0">
              <a:latin typeface="Arial Nova" panose="020B0504020202020204" pitchFamily="34" charset="0"/>
              <a:ea typeface="Calibri" panose="020F0502020204030204" pitchFamily="34" charset="0"/>
              <a:cs typeface="Times New Roman" panose="02020603050405020304" pitchFamily="18" charset="0"/>
            </a:endParaRPr>
          </a:p>
        </p:txBody>
      </p:sp>
      <p:pic>
        <p:nvPicPr>
          <p:cNvPr id="9" name="Picture 8" descr="A white pills with a letter m on it&#10;&#10;Description automatically generated">
            <a:extLst>
              <a:ext uri="{FF2B5EF4-FFF2-40B4-BE49-F238E27FC236}">
                <a16:creationId xmlns:a16="http://schemas.microsoft.com/office/drawing/2014/main" id="{3D175C76-3D31-7376-CFC1-E200022E4877}"/>
              </a:ext>
            </a:extLst>
          </p:cNvPr>
          <p:cNvPicPr>
            <a:picLocks noChangeAspect="1"/>
          </p:cNvPicPr>
          <p:nvPr/>
        </p:nvPicPr>
        <p:blipFill rotWithShape="1">
          <a:blip r:embed="rId6"/>
          <a:srcRect l="24330" t="14664" r="27937" b="27172"/>
          <a:stretch/>
        </p:blipFill>
        <p:spPr>
          <a:xfrm>
            <a:off x="3435159" y="4039826"/>
            <a:ext cx="2273681" cy="1419908"/>
          </a:xfrm>
          <a:prstGeom prst="rect">
            <a:avLst/>
          </a:prstGeom>
          <a:solidFill>
            <a:srgbClr val="FFFFFF">
              <a:shade val="85000"/>
            </a:srgbClr>
          </a:solidFill>
          <a:ln w="50800" cap="sq">
            <a:solidFill>
              <a:srgbClr val="39AB47"/>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24084840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688F9A-F6FE-AB65-B234-9E149BEFF620}"/>
            </a:ext>
          </a:extLst>
        </p:cNvPr>
        <p:cNvGrpSpPr/>
        <p:nvPr/>
      </p:nvGrpSpPr>
      <p:grpSpPr>
        <a:xfrm>
          <a:off x="0" y="0"/>
          <a:ext cx="0" cy="0"/>
          <a:chOff x="0" y="0"/>
          <a:chExt cx="0" cy="0"/>
        </a:xfrm>
      </p:grpSpPr>
      <p:pic>
        <p:nvPicPr>
          <p:cNvPr id="6" name="Picture 5" descr="A white rectangular object on an orange background&#10;&#10;Description automatically generated">
            <a:extLst>
              <a:ext uri="{FF2B5EF4-FFF2-40B4-BE49-F238E27FC236}">
                <a16:creationId xmlns:a16="http://schemas.microsoft.com/office/drawing/2014/main" id="{BADBB68A-B839-A5C4-ADBB-96B4182F23C2}"/>
              </a:ext>
            </a:extLst>
          </p:cNvPr>
          <p:cNvPicPr>
            <a:picLocks noChangeAspect="1"/>
          </p:cNvPicPr>
          <p:nvPr/>
        </p:nvPicPr>
        <p:blipFill>
          <a:blip r:embed="rId2"/>
          <a:stretch>
            <a:fillRect/>
          </a:stretch>
        </p:blipFill>
        <p:spPr>
          <a:xfrm>
            <a:off x="0" y="0"/>
            <a:ext cx="9144000" cy="6858000"/>
          </a:xfrm>
          <a:prstGeom prst="rect">
            <a:avLst/>
          </a:prstGeom>
        </p:spPr>
      </p:pic>
      <p:sp>
        <p:nvSpPr>
          <p:cNvPr id="8" name="Subtitle 2">
            <a:extLst>
              <a:ext uri="{FF2B5EF4-FFF2-40B4-BE49-F238E27FC236}">
                <a16:creationId xmlns:a16="http://schemas.microsoft.com/office/drawing/2014/main" id="{F1179AA7-FF2A-1533-15DC-AE7BB9F0C7DA}"/>
              </a:ext>
            </a:extLst>
          </p:cNvPr>
          <p:cNvSpPr txBox="1">
            <a:spLocks/>
          </p:cNvSpPr>
          <p:nvPr/>
        </p:nvSpPr>
        <p:spPr>
          <a:xfrm>
            <a:off x="-1" y="2133415"/>
            <a:ext cx="9143999" cy="2007070"/>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7000"/>
              </a:lnSpc>
              <a:spcBef>
                <a:spcPts val="0"/>
              </a:spcBef>
            </a:pPr>
            <a:r>
              <a:rPr lang="en-US" sz="3600" b="1" kern="100" dirty="0">
                <a:solidFill>
                  <a:srgbClr val="E6762F"/>
                </a:solidFill>
                <a:latin typeface="Arial Nova" panose="020B0504020202020204" pitchFamily="34" charset="0"/>
                <a:ea typeface="Calibri" panose="020F0502020204030204" pitchFamily="34" charset="0"/>
                <a:cs typeface="Times New Roman" panose="02020603050405020304" pitchFamily="18" charset="0"/>
              </a:rPr>
              <a:t>Myth #2</a:t>
            </a:r>
          </a:p>
          <a:p>
            <a:pPr>
              <a:lnSpc>
                <a:spcPct val="107000"/>
              </a:lnSpc>
              <a:spcBef>
                <a:spcPts val="0"/>
              </a:spcBef>
            </a:pPr>
            <a:r>
              <a:rPr lang="en-US" sz="3600" kern="100" dirty="0">
                <a:latin typeface="Arial Nova" panose="020B0504020202020204" pitchFamily="34" charset="0"/>
                <a:ea typeface="Calibri" panose="020F0502020204030204" pitchFamily="34" charset="0"/>
                <a:cs typeface="Times New Roman" panose="02020603050405020304" pitchFamily="18" charset="0"/>
              </a:rPr>
              <a:t>Even if a pill is fake, </a:t>
            </a:r>
          </a:p>
          <a:p>
            <a:pPr>
              <a:lnSpc>
                <a:spcPct val="107000"/>
              </a:lnSpc>
              <a:spcBef>
                <a:spcPts val="0"/>
              </a:spcBef>
            </a:pPr>
            <a:r>
              <a:rPr lang="en-US" sz="3600" kern="100" dirty="0">
                <a:latin typeface="Arial Nova" panose="020B0504020202020204" pitchFamily="34" charset="0"/>
                <a:ea typeface="Calibri" panose="020F0502020204030204" pitchFamily="34" charset="0"/>
                <a:cs typeface="Times New Roman" panose="02020603050405020304" pitchFamily="18" charset="0"/>
              </a:rPr>
              <a:t>it won’t hurt you to </a:t>
            </a:r>
          </a:p>
          <a:p>
            <a:pPr>
              <a:lnSpc>
                <a:spcPct val="107000"/>
              </a:lnSpc>
              <a:spcBef>
                <a:spcPts val="0"/>
              </a:spcBef>
            </a:pPr>
            <a:r>
              <a:rPr lang="en-US" sz="3600" kern="100" dirty="0">
                <a:latin typeface="Arial Nova" panose="020B0504020202020204" pitchFamily="34" charset="0"/>
                <a:ea typeface="Calibri" panose="020F0502020204030204" pitchFamily="34" charset="0"/>
                <a:cs typeface="Times New Roman" panose="02020603050405020304" pitchFamily="18" charset="0"/>
              </a:rPr>
              <a:t>take just one.</a:t>
            </a:r>
          </a:p>
        </p:txBody>
      </p:sp>
      <p:sp>
        <p:nvSpPr>
          <p:cNvPr id="4" name="Subtitle 2">
            <a:extLst>
              <a:ext uri="{FF2B5EF4-FFF2-40B4-BE49-F238E27FC236}">
                <a16:creationId xmlns:a16="http://schemas.microsoft.com/office/drawing/2014/main" id="{81329E7F-C4FB-2609-F986-58BF795B84ED}"/>
              </a:ext>
            </a:extLst>
          </p:cNvPr>
          <p:cNvSpPr txBox="1">
            <a:spLocks/>
          </p:cNvSpPr>
          <p:nvPr/>
        </p:nvSpPr>
        <p:spPr>
          <a:xfrm>
            <a:off x="547089" y="6017915"/>
            <a:ext cx="1838601" cy="393020"/>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7000"/>
              </a:lnSpc>
              <a:spcBef>
                <a:spcPts val="0"/>
              </a:spcBef>
              <a:spcAft>
                <a:spcPts val="600"/>
              </a:spcAft>
            </a:pPr>
            <a:endParaRPr lang="en-US" sz="1000" kern="100" dirty="0">
              <a:latin typeface="Arial Nova" panose="020B05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03689077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a:extLst>
            <a:ext uri="{FF2B5EF4-FFF2-40B4-BE49-F238E27FC236}">
              <a16:creationId xmlns:a16="http://schemas.microsoft.com/office/drawing/2014/main" id="{8A688F9A-F6FE-AB65-B234-9E149BEFF620}"/>
            </a:ext>
          </a:extLst>
        </p:cNvPr>
        <p:cNvGrpSpPr/>
        <p:nvPr/>
      </p:nvGrpSpPr>
      <p:grpSpPr>
        <a:xfrm>
          <a:off x="0" y="0"/>
          <a:ext cx="0" cy="0"/>
          <a:chOff x="0" y="0"/>
          <a:chExt cx="0" cy="0"/>
        </a:xfrm>
      </p:grpSpPr>
      <p:pic>
        <p:nvPicPr>
          <p:cNvPr id="6" name="Picture 5" descr="A white rectangular object on an orange background&#10;&#10;Description automatically generated">
            <a:extLst>
              <a:ext uri="{FF2B5EF4-FFF2-40B4-BE49-F238E27FC236}">
                <a16:creationId xmlns:a16="http://schemas.microsoft.com/office/drawing/2014/main" id="{BADBB68A-B839-A5C4-ADBB-96B4182F23C2}"/>
              </a:ext>
            </a:extLst>
          </p:cNvPr>
          <p:cNvPicPr>
            <a:picLocks noChangeAspect="1"/>
          </p:cNvPicPr>
          <p:nvPr/>
        </p:nvPicPr>
        <p:blipFill>
          <a:blip r:embed="rId2"/>
          <a:stretch>
            <a:fillRect/>
          </a:stretch>
        </p:blipFill>
        <p:spPr>
          <a:xfrm>
            <a:off x="0" y="5644"/>
            <a:ext cx="9144000" cy="6858000"/>
          </a:xfrm>
          <a:prstGeom prst="rect">
            <a:avLst/>
          </a:prstGeom>
        </p:spPr>
      </p:pic>
      <p:sp>
        <p:nvSpPr>
          <p:cNvPr id="4" name="Subtitle 2">
            <a:extLst>
              <a:ext uri="{FF2B5EF4-FFF2-40B4-BE49-F238E27FC236}">
                <a16:creationId xmlns:a16="http://schemas.microsoft.com/office/drawing/2014/main" id="{81329E7F-C4FB-2609-F986-58BF795B84ED}"/>
              </a:ext>
            </a:extLst>
          </p:cNvPr>
          <p:cNvSpPr txBox="1">
            <a:spLocks/>
          </p:cNvSpPr>
          <p:nvPr/>
        </p:nvSpPr>
        <p:spPr>
          <a:xfrm>
            <a:off x="547089" y="6017915"/>
            <a:ext cx="1838601" cy="393020"/>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7000"/>
              </a:lnSpc>
              <a:spcBef>
                <a:spcPts val="0"/>
              </a:spcBef>
              <a:spcAft>
                <a:spcPts val="600"/>
              </a:spcAft>
            </a:pPr>
            <a:endParaRPr lang="en-US" sz="1000" kern="100" dirty="0">
              <a:latin typeface="Arial Nova" panose="020B0504020202020204" pitchFamily="34" charset="0"/>
              <a:ea typeface="Calibri" panose="020F0502020204030204" pitchFamily="34" charset="0"/>
              <a:cs typeface="Times New Roman" panose="02020603050405020304" pitchFamily="18" charset="0"/>
            </a:endParaRPr>
          </a:p>
        </p:txBody>
      </p:sp>
      <p:sp>
        <p:nvSpPr>
          <p:cNvPr id="9" name="Subtitle 2">
            <a:extLst>
              <a:ext uri="{FF2B5EF4-FFF2-40B4-BE49-F238E27FC236}">
                <a16:creationId xmlns:a16="http://schemas.microsoft.com/office/drawing/2014/main" id="{55664077-8FB6-5B40-4CE2-3BB1E9464182}"/>
              </a:ext>
            </a:extLst>
          </p:cNvPr>
          <p:cNvSpPr txBox="1">
            <a:spLocks/>
          </p:cNvSpPr>
          <p:nvPr/>
        </p:nvSpPr>
        <p:spPr>
          <a:xfrm>
            <a:off x="1537854" y="1348706"/>
            <a:ext cx="6097979" cy="3739172"/>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r>
              <a:rPr lang="en-US" sz="3600" b="1" kern="100" dirty="0">
                <a:solidFill>
                  <a:srgbClr val="E6762F"/>
                </a:solidFill>
                <a:latin typeface="Arial Nova" panose="020B0504020202020204" pitchFamily="34" charset="0"/>
                <a:ea typeface="Calibri" panose="020F0502020204030204" pitchFamily="34" charset="0"/>
                <a:cs typeface="Times New Roman" panose="02020603050405020304" pitchFamily="18" charset="0"/>
              </a:rPr>
              <a:t>Fact:</a:t>
            </a:r>
          </a:p>
          <a:p>
            <a:pPr>
              <a:lnSpc>
                <a:spcPct val="100000"/>
              </a:lnSpc>
              <a:spcBef>
                <a:spcPts val="0"/>
              </a:spcBef>
            </a:pPr>
            <a:r>
              <a:rPr lang="en-US" sz="2200" kern="100" dirty="0">
                <a:latin typeface="Arial Nova" panose="020B0504020202020204" pitchFamily="34" charset="0"/>
                <a:ea typeface="Calibri" panose="020F0502020204030204" pitchFamily="34" charset="0"/>
                <a:cs typeface="Times New Roman" panose="02020603050405020304" pitchFamily="18" charset="0"/>
              </a:rPr>
              <a:t>Many fake pills contain a lethal dose of </a:t>
            </a:r>
          </a:p>
          <a:p>
            <a:pPr>
              <a:lnSpc>
                <a:spcPct val="100000"/>
              </a:lnSpc>
              <a:spcBef>
                <a:spcPts val="0"/>
              </a:spcBef>
            </a:pPr>
            <a:r>
              <a:rPr lang="en-US" sz="2200" i="1" kern="100" dirty="0">
                <a:latin typeface="Arial Nova" panose="020B0504020202020204" pitchFamily="34" charset="0"/>
                <a:ea typeface="Calibri" panose="020F0502020204030204" pitchFamily="34" charset="0"/>
                <a:cs typeface="Times New Roman" panose="02020603050405020304" pitchFamily="18" charset="0"/>
              </a:rPr>
              <a:t>fentanyl,</a:t>
            </a:r>
            <a:r>
              <a:rPr lang="en-US" sz="2200" kern="100" dirty="0">
                <a:latin typeface="Arial Nova" panose="020B0504020202020204" pitchFamily="34" charset="0"/>
                <a:ea typeface="Calibri" panose="020F0502020204030204" pitchFamily="34" charset="0"/>
                <a:cs typeface="Times New Roman" panose="02020603050405020304" pitchFamily="18" charset="0"/>
              </a:rPr>
              <a:t> a very strong synthetic opioid </a:t>
            </a:r>
          </a:p>
          <a:p>
            <a:pPr>
              <a:lnSpc>
                <a:spcPct val="100000"/>
              </a:lnSpc>
              <a:spcBef>
                <a:spcPts val="0"/>
              </a:spcBef>
            </a:pPr>
            <a:r>
              <a:rPr lang="en-US" sz="2200" kern="100" dirty="0">
                <a:latin typeface="Arial Nova" panose="020B0504020202020204" pitchFamily="34" charset="0"/>
                <a:ea typeface="Calibri" panose="020F0502020204030204" pitchFamily="34" charset="0"/>
                <a:cs typeface="Times New Roman" panose="02020603050405020304" pitchFamily="18" charset="0"/>
              </a:rPr>
              <a:t>used</a:t>
            </a:r>
            <a:r>
              <a:rPr lang="en-US" sz="2200" dirty="0">
                <a:effectLst/>
                <a:latin typeface="Arial Nova" panose="020B0504020202020204" pitchFamily="34" charset="0"/>
              </a:rPr>
              <a:t> </a:t>
            </a:r>
            <a:r>
              <a:rPr lang="en-US" sz="2200" kern="100" dirty="0">
                <a:latin typeface="Arial Nova" panose="020B0504020202020204" pitchFamily="34" charset="0"/>
                <a:ea typeface="Calibri" panose="020F0502020204030204" pitchFamily="34" charset="0"/>
                <a:cs typeface="Times New Roman" panose="02020603050405020304" pitchFamily="18" charset="0"/>
              </a:rPr>
              <a:t>to treat severe pain. Fentanyl is so strong that a very small dose — like the amount that can fit on the tip of a pencil — can </a:t>
            </a:r>
          </a:p>
          <a:p>
            <a:pPr>
              <a:lnSpc>
                <a:spcPct val="100000"/>
              </a:lnSpc>
              <a:spcBef>
                <a:spcPts val="0"/>
              </a:spcBef>
            </a:pPr>
            <a:r>
              <a:rPr lang="en-US" sz="2200" kern="100" dirty="0">
                <a:latin typeface="Arial Nova" panose="020B0504020202020204" pitchFamily="34" charset="0"/>
                <a:ea typeface="Calibri" panose="020F0502020204030204" pitchFamily="34" charset="0"/>
                <a:cs typeface="Times New Roman" panose="02020603050405020304" pitchFamily="18" charset="0"/>
              </a:rPr>
              <a:t>be deadly.</a:t>
            </a:r>
            <a:r>
              <a:rPr lang="en-US" sz="2200" kern="100" baseline="30000" dirty="0">
                <a:latin typeface="Arial Nova" panose="020B0504020202020204" pitchFamily="34" charset="0"/>
                <a:ea typeface="Calibri" panose="020F0502020204030204" pitchFamily="34" charset="0"/>
                <a:cs typeface="Times New Roman" panose="02020603050405020304" pitchFamily="18" charset="0"/>
              </a:rPr>
              <a:t>2 </a:t>
            </a:r>
            <a:r>
              <a:rPr lang="en-US" sz="2200" kern="100" dirty="0">
                <a:latin typeface="Arial Nova" panose="020B0504020202020204" pitchFamily="34" charset="0"/>
                <a:ea typeface="Calibri" panose="020F0502020204030204" pitchFamily="34" charset="0"/>
                <a:cs typeface="Times New Roman" panose="02020603050405020304" pitchFamily="18" charset="0"/>
              </a:rPr>
              <a:t>It only takes one pill! </a:t>
            </a:r>
          </a:p>
          <a:p>
            <a:pPr algn="l">
              <a:lnSpc>
                <a:spcPct val="107000"/>
              </a:lnSpc>
              <a:spcBef>
                <a:spcPts val="0"/>
              </a:spcBef>
              <a:spcAft>
                <a:spcPts val="600"/>
              </a:spcAft>
            </a:pPr>
            <a:endParaRPr lang="en-US" sz="2400" kern="100" baseline="30000" dirty="0">
              <a:latin typeface="Arial Nova" panose="020B0504020202020204" pitchFamily="34" charset="0"/>
              <a:ea typeface="Calibri" panose="020F0502020204030204" pitchFamily="34" charset="0"/>
              <a:cs typeface="Times New Roman" panose="02020603050405020304" pitchFamily="18" charset="0"/>
            </a:endParaRPr>
          </a:p>
        </p:txBody>
      </p:sp>
      <p:pic>
        <p:nvPicPr>
          <p:cNvPr id="2" name="Picture 1">
            <a:extLst>
              <a:ext uri="{FF2B5EF4-FFF2-40B4-BE49-F238E27FC236}">
                <a16:creationId xmlns:a16="http://schemas.microsoft.com/office/drawing/2014/main" id="{EFD33A23-9116-EB98-DBA2-043A98E78258}"/>
              </a:ext>
            </a:extLst>
          </p:cNvPr>
          <p:cNvPicPr>
            <a:picLocks noChangeAspect="1"/>
          </p:cNvPicPr>
          <p:nvPr/>
        </p:nvPicPr>
        <p:blipFill>
          <a:blip r:embed="rId3" r:link="rId4"/>
          <a:srcRect/>
          <a:stretch>
            <a:fillRect/>
          </a:stretch>
        </p:blipFill>
        <p:spPr>
          <a:xfrm>
            <a:off x="3226677" y="4221970"/>
            <a:ext cx="2617076" cy="1308538"/>
          </a:xfrm>
          <a:prstGeom prst="rect">
            <a:avLst/>
          </a:prstGeom>
          <a:ln w="38100" cap="sq">
            <a:solidFill>
              <a:srgbClr val="E6762F"/>
            </a:solidFill>
            <a:prstDash val="solid"/>
            <a:miter lim="800000"/>
          </a:ln>
          <a:effectLst>
            <a:outerShdw blurRad="50800" dist="38100" dir="2700000" algn="tl" rotWithShape="0">
              <a:srgbClr val="000000">
                <a:alpha val="43000"/>
              </a:srgbClr>
            </a:outerShdw>
          </a:effectLst>
        </p:spPr>
      </p:pic>
      <p:sp>
        <p:nvSpPr>
          <p:cNvPr id="5" name="TextBox 4">
            <a:extLst>
              <a:ext uri="{FF2B5EF4-FFF2-40B4-BE49-F238E27FC236}">
                <a16:creationId xmlns:a16="http://schemas.microsoft.com/office/drawing/2014/main" id="{8485E10D-1CF1-F8FC-FC10-A017EE08F171}"/>
              </a:ext>
            </a:extLst>
          </p:cNvPr>
          <p:cNvSpPr txBox="1"/>
          <p:nvPr/>
        </p:nvSpPr>
        <p:spPr>
          <a:xfrm>
            <a:off x="1156812" y="5883844"/>
            <a:ext cx="6722832" cy="183833"/>
          </a:xfrm>
          <a:prstGeom prst="rect">
            <a:avLst/>
          </a:prstGeom>
          <a:noFill/>
        </p:spPr>
        <p:txBody>
          <a:bodyPr wrap="square">
            <a:spAutoFit/>
          </a:bodyPr>
          <a:lstStyle/>
          <a:p>
            <a:pPr algn="l">
              <a:lnSpc>
                <a:spcPct val="107000"/>
              </a:lnSpc>
              <a:spcBef>
                <a:spcPts val="0"/>
              </a:spcBef>
              <a:spcAft>
                <a:spcPts val="600"/>
              </a:spcAft>
            </a:pPr>
            <a:r>
              <a:rPr lang="en-US" sz="600" kern="100" baseline="30000" dirty="0">
                <a:solidFill>
                  <a:schemeClr val="accent1"/>
                </a:solidFill>
                <a:latin typeface="Arial Nova" panose="020B0504020202020204" pitchFamily="34" charset="0"/>
                <a:ea typeface="Calibri" panose="020F0502020204030204" pitchFamily="34" charset="0"/>
                <a:cs typeface="Times New Roman" panose="02020603050405020304" pitchFamily="18" charset="0"/>
              </a:rPr>
              <a:t>2 </a:t>
            </a:r>
            <a:r>
              <a:rPr lang="en-US" sz="600" u="sng" kern="100" dirty="0">
                <a:solidFill>
                  <a:srgbClr val="0563C1"/>
                </a:solidFill>
                <a:latin typeface="Arial Nova" panose="020B0504020202020204" pitchFamily="34" charset="0"/>
                <a:ea typeface="Calibri" panose="020F0502020204030204" pitchFamily="34" charset="0"/>
                <a:cs typeface="Times New Roman" panose="02020603050405020304" pitchFamily="18" charset="0"/>
                <a:hlinkClick r:id="rId5"/>
              </a:rPr>
              <a:t>https://www.dea.gov/sites/default/files/2021-05/Counterfeit%20Pills%20fact%20SHEET-5-13-21-FINAL.pdf</a:t>
            </a:r>
            <a:endParaRPr lang="en-US" sz="600" u="sng" kern="100" dirty="0">
              <a:solidFill>
                <a:srgbClr val="0563C1"/>
              </a:solidFill>
              <a:latin typeface="Arial Nova" panose="020B05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9091403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688F9A-F6FE-AB65-B234-9E149BEFF620}"/>
            </a:ext>
          </a:extLst>
        </p:cNvPr>
        <p:cNvGrpSpPr/>
        <p:nvPr/>
      </p:nvGrpSpPr>
      <p:grpSpPr>
        <a:xfrm>
          <a:off x="0" y="0"/>
          <a:ext cx="0" cy="0"/>
          <a:chOff x="0" y="0"/>
          <a:chExt cx="0" cy="0"/>
        </a:xfrm>
      </p:grpSpPr>
      <p:pic>
        <p:nvPicPr>
          <p:cNvPr id="3" name="Picture 2" descr="A white rectangular object on an orange background&#10;&#10;Description automatically generated">
            <a:extLst>
              <a:ext uri="{FF2B5EF4-FFF2-40B4-BE49-F238E27FC236}">
                <a16:creationId xmlns:a16="http://schemas.microsoft.com/office/drawing/2014/main" id="{49A72A5F-6A9F-67E2-8C5A-37F6321D59BC}"/>
              </a:ext>
            </a:extLst>
          </p:cNvPr>
          <p:cNvPicPr>
            <a:picLocks noChangeAspect="1"/>
          </p:cNvPicPr>
          <p:nvPr/>
        </p:nvPicPr>
        <p:blipFill>
          <a:blip r:embed="rId2"/>
          <a:stretch>
            <a:fillRect/>
          </a:stretch>
        </p:blipFill>
        <p:spPr>
          <a:xfrm>
            <a:off x="0" y="0"/>
            <a:ext cx="9144000" cy="6858000"/>
          </a:xfrm>
          <a:prstGeom prst="rect">
            <a:avLst/>
          </a:prstGeom>
        </p:spPr>
      </p:pic>
      <p:sp>
        <p:nvSpPr>
          <p:cNvPr id="4" name="Subtitle 2">
            <a:extLst>
              <a:ext uri="{FF2B5EF4-FFF2-40B4-BE49-F238E27FC236}">
                <a16:creationId xmlns:a16="http://schemas.microsoft.com/office/drawing/2014/main" id="{81329E7F-C4FB-2609-F986-58BF795B84ED}"/>
              </a:ext>
            </a:extLst>
          </p:cNvPr>
          <p:cNvSpPr txBox="1">
            <a:spLocks/>
          </p:cNvSpPr>
          <p:nvPr/>
        </p:nvSpPr>
        <p:spPr>
          <a:xfrm>
            <a:off x="547089" y="6017915"/>
            <a:ext cx="1838601" cy="393020"/>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lnSpc>
                <a:spcPct val="107000"/>
              </a:lnSpc>
              <a:spcBef>
                <a:spcPts val="0"/>
              </a:spcBef>
              <a:spcAft>
                <a:spcPts val="600"/>
              </a:spcAft>
            </a:pPr>
            <a:endParaRPr lang="en-US" sz="1000" kern="100" dirty="0">
              <a:latin typeface="Arial Nova" panose="020B0504020202020204" pitchFamily="34" charset="0"/>
              <a:ea typeface="Calibri" panose="020F0502020204030204" pitchFamily="34" charset="0"/>
              <a:cs typeface="Times New Roman" panose="02020603050405020304" pitchFamily="18" charset="0"/>
            </a:endParaRPr>
          </a:p>
        </p:txBody>
      </p:sp>
      <p:sp>
        <p:nvSpPr>
          <p:cNvPr id="8" name="Subtitle 2">
            <a:extLst>
              <a:ext uri="{FF2B5EF4-FFF2-40B4-BE49-F238E27FC236}">
                <a16:creationId xmlns:a16="http://schemas.microsoft.com/office/drawing/2014/main" id="{F1179AA7-FF2A-1533-15DC-AE7BB9F0C7DA}"/>
              </a:ext>
            </a:extLst>
          </p:cNvPr>
          <p:cNvSpPr txBox="1">
            <a:spLocks/>
          </p:cNvSpPr>
          <p:nvPr/>
        </p:nvSpPr>
        <p:spPr>
          <a:xfrm>
            <a:off x="-1" y="1442238"/>
            <a:ext cx="9143999" cy="646621"/>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7000"/>
              </a:lnSpc>
              <a:spcBef>
                <a:spcPts val="0"/>
              </a:spcBef>
            </a:pPr>
            <a:r>
              <a:rPr lang="en-US" kern="100" dirty="0">
                <a:latin typeface="Arial Nova" panose="020B0504020202020204" pitchFamily="34" charset="0"/>
                <a:ea typeface="Calibri" panose="020F0502020204030204" pitchFamily="34" charset="0"/>
                <a:cs typeface="Times New Roman" panose="02020603050405020304" pitchFamily="18" charset="0"/>
              </a:rPr>
              <a:t>.</a:t>
            </a:r>
          </a:p>
        </p:txBody>
      </p:sp>
      <p:sp>
        <p:nvSpPr>
          <p:cNvPr id="9" name="Subtitle 2">
            <a:extLst>
              <a:ext uri="{FF2B5EF4-FFF2-40B4-BE49-F238E27FC236}">
                <a16:creationId xmlns:a16="http://schemas.microsoft.com/office/drawing/2014/main" id="{55664077-8FB6-5B40-4CE2-3BB1E9464182}"/>
              </a:ext>
            </a:extLst>
          </p:cNvPr>
          <p:cNvSpPr txBox="1">
            <a:spLocks/>
          </p:cNvSpPr>
          <p:nvPr/>
        </p:nvSpPr>
        <p:spPr>
          <a:xfrm>
            <a:off x="924910" y="1348706"/>
            <a:ext cx="7315200" cy="4542311"/>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7000"/>
              </a:lnSpc>
              <a:spcBef>
                <a:spcPts val="0"/>
              </a:spcBef>
            </a:pPr>
            <a:r>
              <a:rPr lang="en-US" sz="3600" b="1" kern="100" dirty="0">
                <a:solidFill>
                  <a:srgbClr val="E6762F"/>
                </a:solidFill>
                <a:latin typeface="Arial Nova" panose="020B0504020202020204" pitchFamily="34" charset="0"/>
                <a:ea typeface="Calibri" panose="020F0502020204030204" pitchFamily="34" charset="0"/>
                <a:cs typeface="Times New Roman" panose="02020603050405020304" pitchFamily="18" charset="0"/>
              </a:rPr>
              <a:t>More Facts:</a:t>
            </a:r>
          </a:p>
          <a:p>
            <a:pPr>
              <a:lnSpc>
                <a:spcPct val="100000"/>
              </a:lnSpc>
              <a:spcBef>
                <a:spcPts val="0"/>
              </a:spcBef>
              <a:spcAft>
                <a:spcPts val="1500"/>
              </a:spcAft>
            </a:pPr>
            <a:r>
              <a:rPr lang="en-US" sz="2200" dirty="0">
                <a:latin typeface="Arial Nova" panose="020B0504020202020204" pitchFamily="34" charset="0"/>
              </a:rPr>
              <a:t>If you don’t get</a:t>
            </a:r>
            <a:r>
              <a:rPr lang="en-US" sz="2200" dirty="0">
                <a:effectLst/>
                <a:latin typeface="Arial Nova" panose="020B0504020202020204" pitchFamily="34" charset="0"/>
              </a:rPr>
              <a:t> a prescription filled at </a:t>
            </a:r>
            <a:br>
              <a:rPr lang="en-US" sz="2200" dirty="0">
                <a:latin typeface="Arial Nova" panose="020B0504020202020204" pitchFamily="34" charset="0"/>
              </a:rPr>
            </a:br>
            <a:r>
              <a:rPr lang="en-US" sz="2200" dirty="0">
                <a:effectLst/>
                <a:latin typeface="Arial Nova" panose="020B0504020202020204" pitchFamily="34" charset="0"/>
              </a:rPr>
              <a:t>a licensed pharmacy, you w</a:t>
            </a:r>
            <a:r>
              <a:rPr lang="en-US" sz="2200" dirty="0">
                <a:latin typeface="Arial Nova" panose="020B0504020202020204" pitchFamily="34" charset="0"/>
              </a:rPr>
              <a:t>on’t</a:t>
            </a:r>
            <a:r>
              <a:rPr lang="en-US" sz="2200" dirty="0">
                <a:effectLst/>
                <a:latin typeface="Arial Nova" panose="020B0504020202020204" pitchFamily="34" charset="0"/>
              </a:rPr>
              <a:t> know </a:t>
            </a:r>
            <a:br>
              <a:rPr lang="en-US" sz="2200" dirty="0">
                <a:latin typeface="Arial Nova" panose="020B0504020202020204" pitchFamily="34" charset="0"/>
              </a:rPr>
            </a:br>
            <a:r>
              <a:rPr lang="en-US" sz="2200" dirty="0">
                <a:effectLst/>
                <a:latin typeface="Arial Nova" panose="020B0504020202020204" pitchFamily="34" charset="0"/>
              </a:rPr>
              <a:t>what kind of pill you’re actually getting.</a:t>
            </a:r>
          </a:p>
          <a:p>
            <a:pPr>
              <a:lnSpc>
                <a:spcPct val="100000"/>
              </a:lnSpc>
              <a:spcBef>
                <a:spcPts val="0"/>
              </a:spcBef>
              <a:spcAft>
                <a:spcPts val="1500"/>
              </a:spcAft>
            </a:pPr>
            <a:r>
              <a:rPr lang="en-US" sz="2200" dirty="0">
                <a:effectLst/>
                <a:latin typeface="Arial Nova" panose="020B0504020202020204" pitchFamily="34" charset="0"/>
              </a:rPr>
              <a:t>Real pharmaceutical companies spend time </a:t>
            </a:r>
            <a:br>
              <a:rPr lang="en-US" sz="2200" dirty="0">
                <a:effectLst/>
                <a:latin typeface="Arial Nova" panose="020B0504020202020204" pitchFamily="34" charset="0"/>
              </a:rPr>
            </a:br>
            <a:r>
              <a:rPr lang="en-US" sz="2200" dirty="0">
                <a:effectLst/>
                <a:latin typeface="Arial Nova" panose="020B0504020202020204" pitchFamily="34" charset="0"/>
              </a:rPr>
              <a:t>and money to ensure every pill has the </a:t>
            </a:r>
            <a:br>
              <a:rPr lang="en-US" sz="2200" dirty="0">
                <a:effectLst/>
                <a:latin typeface="Arial Nova" panose="020B0504020202020204" pitchFamily="34" charset="0"/>
              </a:rPr>
            </a:br>
            <a:r>
              <a:rPr lang="en-US" sz="2200" dirty="0">
                <a:effectLst/>
                <a:latin typeface="Arial Nova" panose="020B0504020202020204" pitchFamily="34" charset="0"/>
              </a:rPr>
              <a:t>right amount of tested ingredients. </a:t>
            </a:r>
            <a:endParaRPr lang="en-US" sz="2200" dirty="0">
              <a:latin typeface="Arial Nova" panose="020B0504020202020204" pitchFamily="34" charset="0"/>
            </a:endParaRPr>
          </a:p>
          <a:p>
            <a:pPr>
              <a:lnSpc>
                <a:spcPct val="100000"/>
              </a:lnSpc>
              <a:spcBef>
                <a:spcPts val="0"/>
              </a:spcBef>
              <a:spcAft>
                <a:spcPts val="1500"/>
              </a:spcAft>
            </a:pPr>
            <a:r>
              <a:rPr lang="en-US" sz="2200" dirty="0">
                <a:effectLst/>
                <a:latin typeface="Arial Nova" panose="020B0504020202020204" pitchFamily="34" charset="0"/>
              </a:rPr>
              <a:t>Criminals don’t do the same. </a:t>
            </a:r>
            <a:br>
              <a:rPr lang="en-US" sz="2200" dirty="0">
                <a:effectLst/>
                <a:latin typeface="Arial Nova" panose="020B0504020202020204" pitchFamily="34" charset="0"/>
              </a:rPr>
            </a:br>
            <a:r>
              <a:rPr lang="en-US" sz="2200" dirty="0">
                <a:effectLst/>
                <a:latin typeface="Arial Nova" panose="020B0504020202020204" pitchFamily="34" charset="0"/>
              </a:rPr>
              <a:t>They make pills themselves and don’t </a:t>
            </a:r>
            <a:br>
              <a:rPr lang="en-US" sz="2200" dirty="0">
                <a:effectLst/>
                <a:latin typeface="Arial Nova" panose="020B0504020202020204" pitchFamily="34" charset="0"/>
              </a:rPr>
            </a:br>
            <a:r>
              <a:rPr lang="en-US" sz="2200" dirty="0">
                <a:effectLst/>
                <a:latin typeface="Arial Nova" panose="020B0504020202020204" pitchFamily="34" charset="0"/>
              </a:rPr>
              <a:t>care if what you’re getting is safe.</a:t>
            </a:r>
            <a:endParaRPr lang="en-US" sz="2200" kern="100" dirty="0">
              <a:latin typeface="Arial Nova" panose="020B0504020202020204" pitchFamily="34" charset="0"/>
              <a:ea typeface="Calibri" panose="020F0502020204030204" pitchFamily="34" charset="0"/>
              <a:cs typeface="Times New Roman" panose="02020603050405020304" pitchFamily="18" charset="0"/>
            </a:endParaRPr>
          </a:p>
          <a:p>
            <a:pPr>
              <a:lnSpc>
                <a:spcPct val="100000"/>
              </a:lnSpc>
              <a:spcBef>
                <a:spcPts val="0"/>
              </a:spcBef>
            </a:pPr>
            <a:endParaRPr lang="en-US" dirty="0">
              <a:effectLst/>
              <a:latin typeface="Arial Nova" panose="020B0504020202020204" pitchFamily="34" charset="0"/>
            </a:endParaRPr>
          </a:p>
          <a:p>
            <a:pPr>
              <a:lnSpc>
                <a:spcPct val="100000"/>
              </a:lnSpc>
              <a:spcBef>
                <a:spcPts val="0"/>
              </a:spcBef>
            </a:pPr>
            <a:endParaRPr lang="en-US" dirty="0">
              <a:effectLst/>
              <a:latin typeface="Arial Nova" panose="020B0504020202020204" pitchFamily="34" charset="0"/>
            </a:endParaRPr>
          </a:p>
          <a:p>
            <a:pPr>
              <a:lnSpc>
                <a:spcPct val="100000"/>
              </a:lnSpc>
              <a:spcBef>
                <a:spcPts val="0"/>
              </a:spcBef>
            </a:pPr>
            <a:endParaRPr lang="en-US" dirty="0">
              <a:effectLst/>
              <a:latin typeface="Arial Nova" panose="020B0504020202020204" pitchFamily="34" charset="0"/>
            </a:endParaRPr>
          </a:p>
          <a:p>
            <a:pPr>
              <a:lnSpc>
                <a:spcPct val="100000"/>
              </a:lnSpc>
              <a:spcBef>
                <a:spcPts val="0"/>
              </a:spcBef>
            </a:pPr>
            <a:endParaRPr lang="en-US" i="1" dirty="0">
              <a:latin typeface="Arial Nova" panose="020B0504020202020204" pitchFamily="34" charset="0"/>
            </a:endParaRPr>
          </a:p>
        </p:txBody>
      </p:sp>
    </p:spTree>
    <p:extLst>
      <p:ext uri="{BB962C8B-B14F-4D97-AF65-F5344CB8AC3E}">
        <p14:creationId xmlns:p14="http://schemas.microsoft.com/office/powerpoint/2010/main" val="321571762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B505E0-9A1A-92D3-C650-E66EDC853631}"/>
            </a:ext>
          </a:extLst>
        </p:cNvPr>
        <p:cNvGrpSpPr/>
        <p:nvPr/>
      </p:nvGrpSpPr>
      <p:grpSpPr>
        <a:xfrm>
          <a:off x="0" y="0"/>
          <a:ext cx="0" cy="0"/>
          <a:chOff x="0" y="0"/>
          <a:chExt cx="0" cy="0"/>
        </a:xfrm>
      </p:grpSpPr>
      <p:pic>
        <p:nvPicPr>
          <p:cNvPr id="7" name="Picture 6" descr="A white rectangular object on a blue background&#10;&#10;Description automatically generated">
            <a:extLst>
              <a:ext uri="{FF2B5EF4-FFF2-40B4-BE49-F238E27FC236}">
                <a16:creationId xmlns:a16="http://schemas.microsoft.com/office/drawing/2014/main" id="{A95C1D22-FA18-9465-D78B-F8EFBA6D2A25}"/>
              </a:ext>
            </a:extLst>
          </p:cNvPr>
          <p:cNvPicPr>
            <a:picLocks noChangeAspect="1"/>
          </p:cNvPicPr>
          <p:nvPr/>
        </p:nvPicPr>
        <p:blipFill>
          <a:blip r:embed="rId3"/>
          <a:stretch>
            <a:fillRect/>
          </a:stretch>
        </p:blipFill>
        <p:spPr>
          <a:xfrm>
            <a:off x="0" y="0"/>
            <a:ext cx="9144000" cy="6858000"/>
          </a:xfrm>
          <a:prstGeom prst="rect">
            <a:avLst/>
          </a:prstGeom>
        </p:spPr>
      </p:pic>
      <p:sp>
        <p:nvSpPr>
          <p:cNvPr id="5" name="Subtitle 2">
            <a:extLst>
              <a:ext uri="{FF2B5EF4-FFF2-40B4-BE49-F238E27FC236}">
                <a16:creationId xmlns:a16="http://schemas.microsoft.com/office/drawing/2014/main" id="{7CB84931-EACE-EE78-3D97-04E9C2E8E648}"/>
              </a:ext>
            </a:extLst>
          </p:cNvPr>
          <p:cNvSpPr txBox="1">
            <a:spLocks/>
          </p:cNvSpPr>
          <p:nvPr/>
        </p:nvSpPr>
        <p:spPr>
          <a:xfrm>
            <a:off x="1" y="2135686"/>
            <a:ext cx="9143999" cy="1409875"/>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7000"/>
              </a:lnSpc>
              <a:spcBef>
                <a:spcPts val="0"/>
              </a:spcBef>
            </a:pPr>
            <a:r>
              <a:rPr lang="en-US" sz="3600" b="1" kern="100" dirty="0">
                <a:solidFill>
                  <a:srgbClr val="28B5DD"/>
                </a:solidFill>
                <a:latin typeface="Arial Nova" panose="020B0504020202020204" pitchFamily="34" charset="0"/>
                <a:ea typeface="Calibri" panose="020F0502020204030204" pitchFamily="34" charset="0"/>
                <a:cs typeface="Times New Roman" panose="02020603050405020304" pitchFamily="18" charset="0"/>
              </a:rPr>
              <a:t>Myth #3</a:t>
            </a:r>
          </a:p>
          <a:p>
            <a:pPr>
              <a:lnSpc>
                <a:spcPct val="107000"/>
              </a:lnSpc>
              <a:spcBef>
                <a:spcPts val="0"/>
              </a:spcBef>
            </a:pPr>
            <a:r>
              <a:rPr lang="en-US" sz="3600" kern="100" dirty="0">
                <a:latin typeface="Arial Nova" panose="020B0504020202020204" pitchFamily="34" charset="0"/>
                <a:ea typeface="Calibri" panose="020F0502020204030204" pitchFamily="34" charset="0"/>
                <a:cs typeface="Times New Roman" panose="02020603050405020304" pitchFamily="18" charset="0"/>
              </a:rPr>
              <a:t>Fake pills aren’t that common.</a:t>
            </a:r>
          </a:p>
          <a:p>
            <a:pPr>
              <a:lnSpc>
                <a:spcPct val="107000"/>
              </a:lnSpc>
              <a:spcBef>
                <a:spcPts val="0"/>
              </a:spcBef>
            </a:pPr>
            <a:r>
              <a:rPr lang="en-US" sz="3600" kern="100" dirty="0">
                <a:latin typeface="Arial Nova" panose="020B0504020202020204" pitchFamily="34" charset="0"/>
                <a:ea typeface="Calibri" panose="020F0502020204030204" pitchFamily="34" charset="0"/>
                <a:cs typeface="Times New Roman" panose="02020603050405020304" pitchFamily="18" charset="0"/>
              </a:rPr>
              <a:t>It’s not a real problem.</a:t>
            </a:r>
          </a:p>
        </p:txBody>
      </p:sp>
      <p:sp>
        <p:nvSpPr>
          <p:cNvPr id="3" name="Subtitle 2">
            <a:extLst>
              <a:ext uri="{FF2B5EF4-FFF2-40B4-BE49-F238E27FC236}">
                <a16:creationId xmlns:a16="http://schemas.microsoft.com/office/drawing/2014/main" id="{D1F91BE6-3632-36BE-F511-B37D79906FE3}"/>
              </a:ext>
            </a:extLst>
          </p:cNvPr>
          <p:cNvSpPr txBox="1">
            <a:spLocks/>
          </p:cNvSpPr>
          <p:nvPr/>
        </p:nvSpPr>
        <p:spPr>
          <a:xfrm>
            <a:off x="726948" y="4309663"/>
            <a:ext cx="7690104" cy="1831025"/>
          </a:xfrm>
          <a:prstGeom prst="rect">
            <a:avLst/>
          </a:prstGeom>
        </p:spPr>
        <p:txBody>
          <a:bodyPr vert="horz" lIns="68580" tIns="34290" rIns="68580" bIns="3429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nSpc>
                <a:spcPct val="100000"/>
              </a:lnSpc>
              <a:spcBef>
                <a:spcPts val="0"/>
              </a:spcBef>
            </a:pPr>
            <a:endParaRPr lang="en-US" sz="1800" kern="100" dirty="0">
              <a:latin typeface="Arial Nova" panose="020B050402020202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19876452"/>
      </p:ext>
    </p:extLst>
  </p:cSld>
  <p:clrMapOvr>
    <a:masterClrMapping/>
  </p:clrMapOvr>
</p:sld>
</file>

<file path=ppt/theme/theme1.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2503</TotalTime>
  <Words>832</Words>
  <Application>Microsoft Office PowerPoint</Application>
  <PresentationFormat>On-screen Show (4:3)</PresentationFormat>
  <Paragraphs>83</Paragraphs>
  <Slides>12</Slides>
  <Notes>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Calibri Light</vt:lpstr>
      <vt:lpstr>Arial Nova</vt:lpstr>
      <vt:lpstr>Bahnschrift SemiCondensed</vt:lpstr>
      <vt:lpstr>Calibri</vt:lpstr>
      <vt:lpstr>Office 2013 - 2022 Theme</vt:lpstr>
      <vt:lpstr>Fake Pharmaceuticals =  Real Problems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Be Smart, Be Safe</vt:lpstr>
      <vt:lpstr>Don’t Be Fooled!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Fake Pills: Myth vs. Fact</dc:title>
  <dc:creator>Robin Hoffmann</dc:creator>
  <cp:lastModifiedBy>colleen.caulfield@outlook.com</cp:lastModifiedBy>
  <cp:revision>390</cp:revision>
  <dcterms:created xsi:type="dcterms:W3CDTF">2024-01-23T20:46:06Z</dcterms:created>
  <dcterms:modified xsi:type="dcterms:W3CDTF">2024-03-15T20:46:56Z</dcterms:modified>
</cp:coreProperties>
</file>