
<file path=[Content_Types].xml><?xml version="1.0" encoding="utf-8"?>
<Types xmlns="http://schemas.openxmlformats.org/package/2006/content-types">
  <Default Extension="bin" ContentType="audio/unknown"/>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9"/>
  </p:notesMasterIdLst>
  <p:handoutMasterIdLst>
    <p:handoutMasterId r:id="rId40"/>
  </p:handoutMasterIdLst>
  <p:sldIdLst>
    <p:sldId id="259" r:id="rId2"/>
    <p:sldId id="300" r:id="rId3"/>
    <p:sldId id="297" r:id="rId4"/>
    <p:sldId id="261" r:id="rId5"/>
    <p:sldId id="267" r:id="rId6"/>
    <p:sldId id="278" r:id="rId7"/>
    <p:sldId id="299" r:id="rId8"/>
    <p:sldId id="307" r:id="rId9"/>
    <p:sldId id="283" r:id="rId10"/>
    <p:sldId id="265" r:id="rId11"/>
    <p:sldId id="272" r:id="rId12"/>
    <p:sldId id="273" r:id="rId13"/>
    <p:sldId id="293" r:id="rId14"/>
    <p:sldId id="303" r:id="rId15"/>
    <p:sldId id="274" r:id="rId16"/>
    <p:sldId id="275" r:id="rId17"/>
    <p:sldId id="276" r:id="rId18"/>
    <p:sldId id="277" r:id="rId19"/>
    <p:sldId id="279" r:id="rId20"/>
    <p:sldId id="294" r:id="rId21"/>
    <p:sldId id="263" r:id="rId22"/>
    <p:sldId id="270" r:id="rId23"/>
    <p:sldId id="268" r:id="rId24"/>
    <p:sldId id="280" r:id="rId25"/>
    <p:sldId id="282" r:id="rId26"/>
    <p:sldId id="287" r:id="rId27"/>
    <p:sldId id="295" r:id="rId28"/>
    <p:sldId id="284" r:id="rId29"/>
    <p:sldId id="304" r:id="rId30"/>
    <p:sldId id="296" r:id="rId31"/>
    <p:sldId id="306" r:id="rId32"/>
    <p:sldId id="286" r:id="rId33"/>
    <p:sldId id="291" r:id="rId34"/>
    <p:sldId id="289" r:id="rId35"/>
    <p:sldId id="298" r:id="rId36"/>
    <p:sldId id="288" r:id="rId37"/>
    <p:sldId id="305" r:id="rId38"/>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olleen" initials="C" lastIdx="28" clrIdx="0"/>
  <p:cmAuthor id="2" name="Dominic Kinsley" initials="DK" lastIdx="0" clrIdx="1"/>
  <p:cmAuthor id="3" name="Linda" initials="L" lastIdx="4" clrIdx="2">
    <p:extLst>
      <p:ext uri="{19B8F6BF-5375-455C-9EA6-DF929625EA0E}">
        <p15:presenceInfo xmlns:p15="http://schemas.microsoft.com/office/powerpoint/2012/main" userId="Lind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782" autoAdjust="0"/>
    <p:restoredTop sz="67404" autoAdjust="0"/>
  </p:normalViewPr>
  <p:slideViewPr>
    <p:cSldViewPr>
      <p:cViewPr varScale="1">
        <p:scale>
          <a:sx n="57" d="100"/>
          <a:sy n="57" d="100"/>
        </p:scale>
        <p:origin x="2100" y="242"/>
      </p:cViewPr>
      <p:guideLst>
        <p:guide orient="horz" pos="2160"/>
        <p:guide pos="2880"/>
      </p:guideLst>
    </p:cSldViewPr>
  </p:slideViewPr>
  <p:outlineViewPr>
    <p:cViewPr>
      <p:scale>
        <a:sx n="33" d="100"/>
        <a:sy n="33" d="100"/>
      </p:scale>
      <p:origin x="0" y="-5454"/>
    </p:cViewPr>
  </p:outlineViewPr>
  <p:notesTextViewPr>
    <p:cViewPr>
      <p:scale>
        <a:sx n="125" d="100"/>
        <a:sy n="125" d="100"/>
      </p:scale>
      <p:origin x="0" y="0"/>
    </p:cViewPr>
  </p:notesTextViewPr>
  <p:sorterViewPr>
    <p:cViewPr>
      <p:scale>
        <a:sx n="59" d="100"/>
        <a:sy n="59" d="100"/>
      </p:scale>
      <p:origin x="0" y="0"/>
    </p:cViewPr>
  </p:sorterViewPr>
  <p:notesViewPr>
    <p:cSldViewPr>
      <p:cViewPr>
        <p:scale>
          <a:sx n="74" d="100"/>
          <a:sy n="74" d="100"/>
        </p:scale>
        <p:origin x="2346" y="-768"/>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handoutMaster" Target="handoutMasters/handout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51" tIns="48325" rIns="96651" bIns="48325" rtlCol="0"/>
          <a:lstStyle>
            <a:lvl1pPr algn="l">
              <a:defRPr sz="1200"/>
            </a:lvl1pPr>
          </a:lstStyle>
          <a:p>
            <a:endParaRPr lang="en-US"/>
          </a:p>
        </p:txBody>
      </p:sp>
      <p:sp>
        <p:nvSpPr>
          <p:cNvPr id="3" name="Date Placeholder 2"/>
          <p:cNvSpPr>
            <a:spLocks noGrp="1"/>
          </p:cNvSpPr>
          <p:nvPr>
            <p:ph type="dt" sz="quarter" idx="1"/>
          </p:nvPr>
        </p:nvSpPr>
        <p:spPr>
          <a:xfrm>
            <a:off x="4143587" y="0"/>
            <a:ext cx="3169920" cy="480060"/>
          </a:xfrm>
          <a:prstGeom prst="rect">
            <a:avLst/>
          </a:prstGeom>
        </p:spPr>
        <p:txBody>
          <a:bodyPr vert="horz" lIns="96651" tIns="48325" rIns="96651" bIns="48325" rtlCol="0"/>
          <a:lstStyle>
            <a:lvl1pPr algn="r">
              <a:defRPr sz="1200"/>
            </a:lvl1pPr>
          </a:lstStyle>
          <a:p>
            <a:fld id="{8A57D936-5CFB-4139-BDDC-71CC1A051861}" type="datetimeFigureOut">
              <a:rPr lang="en-US" smtClean="0"/>
              <a:t>1/8/2026</a:t>
            </a:fld>
            <a:endParaRPr lang="en-US"/>
          </a:p>
        </p:txBody>
      </p:sp>
      <p:sp>
        <p:nvSpPr>
          <p:cNvPr id="4" name="Footer Placeholder 3"/>
          <p:cNvSpPr>
            <a:spLocks noGrp="1"/>
          </p:cNvSpPr>
          <p:nvPr>
            <p:ph type="ftr" sz="quarter" idx="2"/>
          </p:nvPr>
        </p:nvSpPr>
        <p:spPr>
          <a:xfrm>
            <a:off x="0" y="9119474"/>
            <a:ext cx="3169920" cy="480060"/>
          </a:xfrm>
          <a:prstGeom prst="rect">
            <a:avLst/>
          </a:prstGeom>
        </p:spPr>
        <p:txBody>
          <a:bodyPr vert="horz" lIns="96651" tIns="48325" rIns="96651" bIns="48325" rtlCol="0" anchor="b"/>
          <a:lstStyle>
            <a:lvl1pPr algn="l">
              <a:defRPr sz="1200"/>
            </a:lvl1pPr>
          </a:lstStyle>
          <a:p>
            <a:endParaRPr lang="en-US"/>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6651" tIns="48325" rIns="96651" bIns="48325" rtlCol="0" anchor="b"/>
          <a:lstStyle>
            <a:lvl1pPr algn="r">
              <a:defRPr sz="1200"/>
            </a:lvl1pPr>
          </a:lstStyle>
          <a:p>
            <a:fld id="{553D1BFE-F720-46B3-A7B9-4328384C0F2C}" type="slidenum">
              <a:rPr lang="en-US" smtClean="0"/>
              <a:t>‹#›</a:t>
            </a:fld>
            <a:endParaRPr lang="en-US"/>
          </a:p>
        </p:txBody>
      </p:sp>
    </p:spTree>
    <p:extLst>
      <p:ext uri="{BB962C8B-B14F-4D97-AF65-F5344CB8AC3E}">
        <p14:creationId xmlns:p14="http://schemas.microsoft.com/office/powerpoint/2010/main" val="32111331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51" tIns="48325" rIns="96651" bIns="48325" rtlCol="0"/>
          <a:lstStyle>
            <a:lvl1pPr algn="l">
              <a:defRPr sz="1200"/>
            </a:lvl1pPr>
          </a:lstStyle>
          <a:p>
            <a:endParaRPr lang="en-US" dirty="0"/>
          </a:p>
        </p:txBody>
      </p:sp>
      <p:sp>
        <p:nvSpPr>
          <p:cNvPr id="3" name="Date Placeholder 2"/>
          <p:cNvSpPr>
            <a:spLocks noGrp="1"/>
          </p:cNvSpPr>
          <p:nvPr>
            <p:ph type="dt" idx="1"/>
          </p:nvPr>
        </p:nvSpPr>
        <p:spPr>
          <a:xfrm>
            <a:off x="4143587" y="0"/>
            <a:ext cx="3169920" cy="480060"/>
          </a:xfrm>
          <a:prstGeom prst="rect">
            <a:avLst/>
          </a:prstGeom>
        </p:spPr>
        <p:txBody>
          <a:bodyPr vert="horz" lIns="96651" tIns="48325" rIns="96651" bIns="48325" rtlCol="0"/>
          <a:lstStyle>
            <a:lvl1pPr algn="r">
              <a:defRPr sz="1200"/>
            </a:lvl1pPr>
          </a:lstStyle>
          <a:p>
            <a:fld id="{CB9CF3B8-9135-46B2-8D4C-53E7AF042BEB}" type="datetimeFigureOut">
              <a:rPr lang="en-US" smtClean="0"/>
              <a:t>1/8/2026</a:t>
            </a:fld>
            <a:endParaRPr lang="en-US" dirty="0"/>
          </a:p>
        </p:txBody>
      </p:sp>
      <p:sp>
        <p:nvSpPr>
          <p:cNvPr id="4" name="Slide Image Placeholder 3"/>
          <p:cNvSpPr>
            <a:spLocks noGrp="1" noRot="1" noChangeAspect="1"/>
          </p:cNvSpPr>
          <p:nvPr>
            <p:ph type="sldImg" idx="2"/>
          </p:nvPr>
        </p:nvSpPr>
        <p:spPr>
          <a:xfrm>
            <a:off x="1258888" y="720725"/>
            <a:ext cx="4797425" cy="3598863"/>
          </a:xfrm>
          <a:prstGeom prst="rect">
            <a:avLst/>
          </a:prstGeom>
          <a:noFill/>
          <a:ln w="12700">
            <a:solidFill>
              <a:prstClr val="black"/>
            </a:solidFill>
          </a:ln>
        </p:spPr>
        <p:txBody>
          <a:bodyPr vert="horz" lIns="96651" tIns="48325" rIns="96651" bIns="48325" rtlCol="0" anchor="ctr"/>
          <a:lstStyle/>
          <a:p>
            <a:endParaRPr lang="en-US" dirty="0"/>
          </a:p>
        </p:txBody>
      </p:sp>
      <p:sp>
        <p:nvSpPr>
          <p:cNvPr id="5" name="Notes Placeholder 4"/>
          <p:cNvSpPr>
            <a:spLocks noGrp="1"/>
          </p:cNvSpPr>
          <p:nvPr>
            <p:ph type="body" sz="quarter" idx="3"/>
          </p:nvPr>
        </p:nvSpPr>
        <p:spPr>
          <a:xfrm>
            <a:off x="731521" y="4560571"/>
            <a:ext cx="5852160" cy="4320540"/>
          </a:xfrm>
          <a:prstGeom prst="rect">
            <a:avLst/>
          </a:prstGeom>
        </p:spPr>
        <p:txBody>
          <a:bodyPr vert="horz" lIns="96651" tIns="48325" rIns="96651" bIns="4832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0060"/>
          </a:xfrm>
          <a:prstGeom prst="rect">
            <a:avLst/>
          </a:prstGeom>
        </p:spPr>
        <p:txBody>
          <a:bodyPr vert="horz" lIns="96651" tIns="48325" rIns="96651" bIns="48325" rtlCol="0" anchor="b"/>
          <a:lstStyle>
            <a:lvl1pPr algn="l">
              <a:defRPr sz="1200"/>
            </a:lvl1pPr>
          </a:lstStyle>
          <a:p>
            <a:endParaRPr lang="en-US" dirty="0"/>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51" tIns="48325" rIns="96651" bIns="48325" rtlCol="0" anchor="b"/>
          <a:lstStyle>
            <a:lvl1pPr algn="r">
              <a:defRPr sz="1200"/>
            </a:lvl1pPr>
          </a:lstStyle>
          <a:p>
            <a:fld id="{6D357DAE-7A7D-41C4-8557-4FB794C7F41D}" type="slidenum">
              <a:rPr lang="en-US" smtClean="0"/>
              <a:t>‹#›</a:t>
            </a:fld>
            <a:endParaRPr lang="en-US" dirty="0"/>
          </a:p>
        </p:txBody>
      </p:sp>
    </p:spTree>
    <p:extLst>
      <p:ext uri="{BB962C8B-B14F-4D97-AF65-F5344CB8AC3E}">
        <p14:creationId xmlns:p14="http://schemas.microsoft.com/office/powerpoint/2010/main" val="21176576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8888" y="720725"/>
            <a:ext cx="4797425" cy="3598863"/>
          </a:xfrm>
        </p:spPr>
      </p:sp>
      <p:sp>
        <p:nvSpPr>
          <p:cNvPr id="3" name="Notes Placeholder 2"/>
          <p:cNvSpPr>
            <a:spLocks noGrp="1"/>
          </p:cNvSpPr>
          <p:nvPr>
            <p:ph type="body" idx="1"/>
          </p:nvPr>
        </p:nvSpPr>
        <p:spPr/>
        <p:txBody>
          <a:bodyPr/>
          <a:lstStyle/>
          <a:p>
            <a:r>
              <a:rPr lang="en-US" dirty="0"/>
              <a:t>Welcome to the “Sound Off with the Home Fire Safety Patrol” program.</a:t>
            </a:r>
          </a:p>
          <a:p>
            <a:endParaRPr lang="en-US" dirty="0"/>
          </a:p>
          <a:p>
            <a:r>
              <a:rPr lang="en-US" b="1" dirty="0"/>
              <a:t>Presenter Note:</a:t>
            </a:r>
            <a:r>
              <a:rPr lang="en-US" dirty="0"/>
              <a:t> Introduce yourself and provide other introductions as appropriate.</a:t>
            </a:r>
          </a:p>
        </p:txBody>
      </p:sp>
      <p:sp>
        <p:nvSpPr>
          <p:cNvPr id="4" name="Slide Number Placeholder 3"/>
          <p:cNvSpPr>
            <a:spLocks noGrp="1"/>
          </p:cNvSpPr>
          <p:nvPr>
            <p:ph type="sldNum" sz="quarter" idx="10"/>
          </p:nvPr>
        </p:nvSpPr>
        <p:spPr/>
        <p:txBody>
          <a:bodyPr/>
          <a:lstStyle/>
          <a:p>
            <a:fld id="{DB77ADD4-36BA-41BC-84DF-60877E1DA667}" type="slidenum">
              <a:rPr lang="en-US" smtClean="0"/>
              <a:t>1</a:t>
            </a:fld>
            <a:endParaRPr lang="en-US" dirty="0"/>
          </a:p>
        </p:txBody>
      </p:sp>
    </p:spTree>
    <p:extLst>
      <p:ext uri="{BB962C8B-B14F-4D97-AF65-F5344CB8AC3E}">
        <p14:creationId xmlns:p14="http://schemas.microsoft.com/office/powerpoint/2010/main" val="12269484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8888" y="720725"/>
            <a:ext cx="4797425" cy="3598863"/>
          </a:xfrm>
        </p:spPr>
      </p:sp>
      <p:sp>
        <p:nvSpPr>
          <p:cNvPr id="3" name="Notes Placeholder 2"/>
          <p:cNvSpPr>
            <a:spLocks noGrp="1"/>
          </p:cNvSpPr>
          <p:nvPr>
            <p:ph type="body" idx="1"/>
          </p:nvPr>
        </p:nvSpPr>
        <p:spPr/>
        <p:txBody>
          <a:bodyPr/>
          <a:lstStyle/>
          <a:p>
            <a:r>
              <a:rPr lang="en-US" b="1" dirty="0"/>
              <a:t>(Click the BEEP-BEEP-BEEP graphic to let the audience hear the sound of a smoke alarm.)</a:t>
            </a:r>
          </a:p>
          <a:p>
            <a:endParaRPr lang="en-US" dirty="0"/>
          </a:p>
          <a:p>
            <a:r>
              <a:rPr lang="en-US" dirty="0"/>
              <a:t>Smoke alarms make a loud noise to warn you when there is smoke in your home. When smoke gets into the alarm, it SOUNDS OFF for safety –</a:t>
            </a:r>
          </a:p>
          <a:p>
            <a:r>
              <a:rPr lang="en-US" b="1" dirty="0"/>
              <a:t>Beep-Beep-Beep…Beep-Beep-Beep.</a:t>
            </a:r>
            <a:endParaRPr lang="en-US" dirty="0"/>
          </a:p>
          <a:p>
            <a:r>
              <a:rPr lang="en-US" b="1" dirty="0"/>
              <a:t> </a:t>
            </a:r>
            <a:endParaRPr lang="en-US" dirty="0"/>
          </a:p>
          <a:p>
            <a:r>
              <a:rPr lang="en-US" b="1" dirty="0"/>
              <a:t>Presenter Note: </a:t>
            </a:r>
            <a:r>
              <a:rPr lang="en-US" dirty="0"/>
              <a:t>Introduces the function and purpose of smoke alarms.</a:t>
            </a:r>
          </a:p>
          <a:p>
            <a:endParaRPr lang="en-US" dirty="0"/>
          </a:p>
          <a:p>
            <a:endParaRPr lang="en-US" dirty="0"/>
          </a:p>
        </p:txBody>
      </p:sp>
      <p:sp>
        <p:nvSpPr>
          <p:cNvPr id="4" name="Slide Number Placeholder 3"/>
          <p:cNvSpPr>
            <a:spLocks noGrp="1"/>
          </p:cNvSpPr>
          <p:nvPr>
            <p:ph type="sldNum" sz="quarter" idx="10"/>
          </p:nvPr>
        </p:nvSpPr>
        <p:spPr/>
        <p:txBody>
          <a:bodyPr/>
          <a:lstStyle/>
          <a:p>
            <a:fld id="{DB77ADD4-36BA-41BC-84DF-60877E1DA667}" type="slidenum">
              <a:rPr lang="en-US" smtClean="0"/>
              <a:t>10</a:t>
            </a:fld>
            <a:endParaRPr lang="en-US" dirty="0"/>
          </a:p>
        </p:txBody>
      </p:sp>
    </p:spTree>
    <p:extLst>
      <p:ext uri="{BB962C8B-B14F-4D97-AF65-F5344CB8AC3E}">
        <p14:creationId xmlns:p14="http://schemas.microsoft.com/office/powerpoint/2010/main" val="36060361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8888" y="720725"/>
            <a:ext cx="4797425" cy="3598863"/>
          </a:xfrm>
        </p:spPr>
      </p:sp>
      <p:sp>
        <p:nvSpPr>
          <p:cNvPr id="3" name="Notes Placeholder 2"/>
          <p:cNvSpPr>
            <a:spLocks noGrp="1"/>
          </p:cNvSpPr>
          <p:nvPr>
            <p:ph type="body" idx="1"/>
          </p:nvPr>
        </p:nvSpPr>
        <p:spPr/>
        <p:txBody>
          <a:bodyPr/>
          <a:lstStyle/>
          <a:p>
            <a:r>
              <a:rPr lang="en-US" dirty="0"/>
              <a:t>Smoke alarms can give you time to get out when there’s a fire in your home.</a:t>
            </a:r>
          </a:p>
          <a:p>
            <a:r>
              <a:rPr lang="en-US" dirty="0"/>
              <a:t> </a:t>
            </a:r>
          </a:p>
          <a:p>
            <a:r>
              <a:rPr lang="en-US" dirty="0"/>
              <a:t>Smoke alarms SOUND OFF when there’s smoke, so you can escape the fire.</a:t>
            </a:r>
          </a:p>
          <a:p>
            <a:r>
              <a:rPr lang="en-US" dirty="0"/>
              <a:t> </a:t>
            </a:r>
          </a:p>
          <a:p>
            <a:r>
              <a:rPr lang="en-US" dirty="0"/>
              <a:t>Smoke from a fire is very dangerous – there are poisons in it that can put you into a deeper sleep. This poison smoke can make you very sick or even kill you. That is why you need smoke alarms to wake you up. Also, fire grows and spreads very fast. You may have only 2 minutes to wake up, get to your kids and others who may need help, and get everyone to a safe meeting place outside.</a:t>
            </a:r>
          </a:p>
          <a:p>
            <a:r>
              <a:rPr lang="en-US" dirty="0"/>
              <a:t> </a:t>
            </a:r>
          </a:p>
          <a:p>
            <a:r>
              <a:rPr lang="en-US" b="1" dirty="0"/>
              <a:t>Presenter Note: </a:t>
            </a:r>
            <a:r>
              <a:rPr lang="en-US" dirty="0"/>
              <a:t>There will be more discussion about smoke alarms and home escape in Slides #25-31</a:t>
            </a:r>
            <a:r>
              <a:rPr lang="en-US" b="1" dirty="0"/>
              <a:t>.</a:t>
            </a:r>
            <a:endParaRPr lang="en-US" dirty="0"/>
          </a:p>
          <a:p>
            <a:endParaRPr lang="en-US" dirty="0"/>
          </a:p>
        </p:txBody>
      </p:sp>
      <p:sp>
        <p:nvSpPr>
          <p:cNvPr id="4" name="Slide Number Placeholder 3"/>
          <p:cNvSpPr>
            <a:spLocks noGrp="1"/>
          </p:cNvSpPr>
          <p:nvPr>
            <p:ph type="sldNum" sz="quarter" idx="10"/>
          </p:nvPr>
        </p:nvSpPr>
        <p:spPr/>
        <p:txBody>
          <a:bodyPr/>
          <a:lstStyle/>
          <a:p>
            <a:fld id="{DB77ADD4-36BA-41BC-84DF-60877E1DA667}" type="slidenum">
              <a:rPr lang="en-US" smtClean="0"/>
              <a:t>11</a:t>
            </a:fld>
            <a:endParaRPr lang="en-US" dirty="0"/>
          </a:p>
        </p:txBody>
      </p:sp>
    </p:spTree>
    <p:extLst>
      <p:ext uri="{BB962C8B-B14F-4D97-AF65-F5344CB8AC3E}">
        <p14:creationId xmlns:p14="http://schemas.microsoft.com/office/powerpoint/2010/main" val="36060361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8888" y="720725"/>
            <a:ext cx="4797425" cy="3598863"/>
          </a:xfrm>
        </p:spPr>
      </p:sp>
      <p:sp>
        <p:nvSpPr>
          <p:cNvPr id="3" name="Notes Placeholder 2"/>
          <p:cNvSpPr>
            <a:spLocks noGrp="1"/>
          </p:cNvSpPr>
          <p:nvPr>
            <p:ph type="body" idx="1"/>
          </p:nvPr>
        </p:nvSpPr>
        <p:spPr/>
        <p:txBody>
          <a:bodyPr/>
          <a:lstStyle/>
          <a:p>
            <a:r>
              <a:rPr lang="en-US" dirty="0"/>
              <a:t>Smoke rises toward the ceiling in a fire. Smoke alarms on the ceiling or high up on the wall are where the smoke travels first. This makes the smoke alarm sound. It gives you an early warning to escape.</a:t>
            </a:r>
            <a:r>
              <a:rPr lang="en-US" dirty="0">
                <a:effectLst/>
              </a:rPr>
              <a:t> </a:t>
            </a:r>
            <a:endParaRPr lang="en-US" dirty="0"/>
          </a:p>
        </p:txBody>
      </p:sp>
      <p:sp>
        <p:nvSpPr>
          <p:cNvPr id="4" name="Slide Number Placeholder 3"/>
          <p:cNvSpPr>
            <a:spLocks noGrp="1"/>
          </p:cNvSpPr>
          <p:nvPr>
            <p:ph type="sldNum" sz="quarter" idx="10"/>
          </p:nvPr>
        </p:nvSpPr>
        <p:spPr/>
        <p:txBody>
          <a:bodyPr/>
          <a:lstStyle/>
          <a:p>
            <a:fld id="{DB77ADD4-36BA-41BC-84DF-60877E1DA667}" type="slidenum">
              <a:rPr lang="en-US" smtClean="0"/>
              <a:t>12</a:t>
            </a:fld>
            <a:endParaRPr lang="en-US" dirty="0"/>
          </a:p>
        </p:txBody>
      </p:sp>
    </p:spTree>
    <p:extLst>
      <p:ext uri="{BB962C8B-B14F-4D97-AF65-F5344CB8AC3E}">
        <p14:creationId xmlns:p14="http://schemas.microsoft.com/office/powerpoint/2010/main" val="36060361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8888" y="720725"/>
            <a:ext cx="4797425" cy="3598863"/>
          </a:xfrm>
        </p:spPr>
      </p:sp>
      <p:sp>
        <p:nvSpPr>
          <p:cNvPr id="3" name="Notes Placeholder 2"/>
          <p:cNvSpPr>
            <a:spLocks noGrp="1"/>
          </p:cNvSpPr>
          <p:nvPr>
            <p:ph type="body" idx="1"/>
          </p:nvPr>
        </p:nvSpPr>
        <p:spPr/>
        <p:txBody>
          <a:bodyPr/>
          <a:lstStyle/>
          <a:p>
            <a:r>
              <a:rPr lang="en-US" dirty="0"/>
              <a:t>The answer is </a:t>
            </a:r>
            <a:r>
              <a:rPr lang="en-US" b="1" dirty="0"/>
              <a:t>NO!</a:t>
            </a:r>
            <a:endParaRPr lang="en-US" dirty="0"/>
          </a:p>
          <a:p>
            <a:r>
              <a:rPr lang="en-US" dirty="0"/>
              <a:t> </a:t>
            </a:r>
          </a:p>
          <a:p>
            <a:r>
              <a:rPr lang="en-US" dirty="0"/>
              <a:t>You need smoke alarms in or near all your bedrooms and any other places where people sleep.</a:t>
            </a:r>
          </a:p>
          <a:p>
            <a:r>
              <a:rPr lang="en-US" dirty="0"/>
              <a:t> </a:t>
            </a:r>
          </a:p>
          <a:p>
            <a:r>
              <a:rPr lang="en-US" dirty="0"/>
              <a:t>Most house fires happen between midnight and 6 am. You need smoke alarms to wake you up in case a fire happens while you are sleeping.</a:t>
            </a:r>
          </a:p>
        </p:txBody>
      </p:sp>
      <p:sp>
        <p:nvSpPr>
          <p:cNvPr id="4" name="Slide Number Placeholder 3"/>
          <p:cNvSpPr>
            <a:spLocks noGrp="1"/>
          </p:cNvSpPr>
          <p:nvPr>
            <p:ph type="sldNum" sz="quarter" idx="10"/>
          </p:nvPr>
        </p:nvSpPr>
        <p:spPr/>
        <p:txBody>
          <a:bodyPr/>
          <a:lstStyle/>
          <a:p>
            <a:fld id="{DB77ADD4-36BA-41BC-84DF-60877E1DA667}" type="slidenum">
              <a:rPr lang="en-US" smtClean="0"/>
              <a:t>13</a:t>
            </a:fld>
            <a:endParaRPr lang="en-US" dirty="0"/>
          </a:p>
        </p:txBody>
      </p:sp>
    </p:spTree>
    <p:extLst>
      <p:ext uri="{BB962C8B-B14F-4D97-AF65-F5344CB8AC3E}">
        <p14:creationId xmlns:p14="http://schemas.microsoft.com/office/powerpoint/2010/main" val="36060361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8888" y="720725"/>
            <a:ext cx="4797425" cy="3598863"/>
          </a:xfrm>
        </p:spPr>
      </p:sp>
      <p:sp>
        <p:nvSpPr>
          <p:cNvPr id="3" name="Notes Placeholder 2"/>
          <p:cNvSpPr>
            <a:spLocks noGrp="1"/>
          </p:cNvSpPr>
          <p:nvPr>
            <p:ph type="body" idx="1"/>
          </p:nvPr>
        </p:nvSpPr>
        <p:spPr/>
        <p:txBody>
          <a:bodyPr/>
          <a:lstStyle/>
          <a:p>
            <a:r>
              <a:rPr lang="en-US" dirty="0"/>
              <a:t>You also need at least one smoke alarm on every floor or level of your home – even the basement.</a:t>
            </a:r>
          </a:p>
          <a:p>
            <a:r>
              <a:rPr lang="en-US" dirty="0"/>
              <a:t> </a:t>
            </a:r>
          </a:p>
          <a:p>
            <a:r>
              <a:rPr lang="en-US" dirty="0"/>
              <a:t>That way you will be able to hear an alarm no matter where the fire gets started.</a:t>
            </a:r>
          </a:p>
        </p:txBody>
      </p:sp>
      <p:sp>
        <p:nvSpPr>
          <p:cNvPr id="4" name="Slide Number Placeholder 3"/>
          <p:cNvSpPr>
            <a:spLocks noGrp="1"/>
          </p:cNvSpPr>
          <p:nvPr>
            <p:ph type="sldNum" sz="quarter" idx="10"/>
          </p:nvPr>
        </p:nvSpPr>
        <p:spPr/>
        <p:txBody>
          <a:bodyPr/>
          <a:lstStyle/>
          <a:p>
            <a:fld id="{DB77ADD4-36BA-41BC-84DF-60877E1DA667}" type="slidenum">
              <a:rPr lang="en-US" smtClean="0"/>
              <a:t>14</a:t>
            </a:fld>
            <a:endParaRPr lang="en-US" dirty="0"/>
          </a:p>
        </p:txBody>
      </p:sp>
    </p:spTree>
    <p:extLst>
      <p:ext uri="{BB962C8B-B14F-4D97-AF65-F5344CB8AC3E}">
        <p14:creationId xmlns:p14="http://schemas.microsoft.com/office/powerpoint/2010/main" val="36060361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8888" y="720725"/>
            <a:ext cx="4797425" cy="3598863"/>
          </a:xfrm>
        </p:spPr>
      </p:sp>
      <p:sp>
        <p:nvSpPr>
          <p:cNvPr id="3" name="Notes Placeholder 2"/>
          <p:cNvSpPr>
            <a:spLocks noGrp="1"/>
          </p:cNvSpPr>
          <p:nvPr>
            <p:ph type="body" idx="1"/>
          </p:nvPr>
        </p:nvSpPr>
        <p:spPr/>
        <p:txBody>
          <a:bodyPr/>
          <a:lstStyle/>
          <a:p>
            <a:r>
              <a:rPr lang="en-US" dirty="0"/>
              <a:t>Don’t put a smoke alarm in or near your kitchen or bathroom. Steam from things like cooking or from the shower can make a smoke alarm Sound Off when there is no fire.</a:t>
            </a:r>
          </a:p>
          <a:p>
            <a:endParaRPr lang="en-US" dirty="0"/>
          </a:p>
          <a:p>
            <a:r>
              <a:rPr lang="en-US" b="1" dirty="0"/>
              <a:t>Important note to the fire service: new smoke alarm standards</a:t>
            </a:r>
            <a:r>
              <a:rPr lang="en-US" dirty="0"/>
              <a:t> — </a:t>
            </a:r>
            <a:r>
              <a:rPr lang="en-US" sz="1200" kern="1200" dirty="0">
                <a:solidFill>
                  <a:schemeClr val="tx1"/>
                </a:solidFill>
                <a:effectLst/>
                <a:latin typeface="+mn-lt"/>
                <a:ea typeface="+mn-ea"/>
                <a:cs typeface="+mn-cs"/>
              </a:rPr>
              <a:t>You do not need to try to explain this to the public but we want you to be aware. Recent changes to the UL Standard for smoke alarms, UL 217, have caused manufacturers to develop next-generation models of smoke alarms. Several are already on the market. These next-generation models are more sophisticated — they can tell the difference between smoke from a real fire and smoke and vapors from cooking and steam. The goal is to reduce or eliminate the problem of unwanted alarms that lead people to disable their smoke alarms when they fry a hamburger or take a shower and the alarm goes off. As of June of 2022, all smoke alarms installed in homes are required to meet the new standard.</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There is a normal “sell off” period that allows retailers to offer older edition alarms for sale to deplete their inventory. These alarms are effective – they just lack the improved nuisance-resistant features. Photoelectric alarms are less likely to cause nuisance alarms, so place these in positions near kitchens and bathrooms, at least 10 feet away.</a:t>
            </a:r>
          </a:p>
          <a:p>
            <a:endParaRPr lang="en-US" dirty="0"/>
          </a:p>
        </p:txBody>
      </p:sp>
      <p:sp>
        <p:nvSpPr>
          <p:cNvPr id="4" name="Slide Number Placeholder 3"/>
          <p:cNvSpPr>
            <a:spLocks noGrp="1"/>
          </p:cNvSpPr>
          <p:nvPr>
            <p:ph type="sldNum" sz="quarter" idx="10"/>
          </p:nvPr>
        </p:nvSpPr>
        <p:spPr/>
        <p:txBody>
          <a:bodyPr/>
          <a:lstStyle/>
          <a:p>
            <a:fld id="{DB77ADD4-36BA-41BC-84DF-60877E1DA667}" type="slidenum">
              <a:rPr lang="en-US" smtClean="0"/>
              <a:t>15</a:t>
            </a:fld>
            <a:endParaRPr lang="en-US" dirty="0"/>
          </a:p>
        </p:txBody>
      </p:sp>
    </p:spTree>
    <p:extLst>
      <p:ext uri="{BB962C8B-B14F-4D97-AF65-F5344CB8AC3E}">
        <p14:creationId xmlns:p14="http://schemas.microsoft.com/office/powerpoint/2010/main" val="36060361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8888" y="720725"/>
            <a:ext cx="4797425" cy="3598863"/>
          </a:xfrm>
        </p:spPr>
      </p:sp>
      <p:sp>
        <p:nvSpPr>
          <p:cNvPr id="3" name="Notes Placeholder 2"/>
          <p:cNvSpPr>
            <a:spLocks noGrp="1"/>
          </p:cNvSpPr>
          <p:nvPr>
            <p:ph type="body" idx="1"/>
          </p:nvPr>
        </p:nvSpPr>
        <p:spPr/>
        <p:txBody>
          <a:bodyPr/>
          <a:lstStyle/>
          <a:p>
            <a:r>
              <a:rPr lang="en-US" b="1" dirty="0"/>
              <a:t>(Click the bird graphic to let the audience hear the chirp sound of a smoke alarm.)</a:t>
            </a:r>
            <a:endParaRPr lang="en-US" dirty="0"/>
          </a:p>
          <a:p>
            <a:r>
              <a:rPr lang="en-US" b="1" dirty="0"/>
              <a:t> </a:t>
            </a:r>
            <a:endParaRPr lang="en-US" dirty="0"/>
          </a:p>
          <a:p>
            <a:r>
              <a:rPr lang="en-US" dirty="0"/>
              <a:t>Smoke alarms that need a new battery </a:t>
            </a:r>
            <a:r>
              <a:rPr lang="en-US" sz="1200" b="0" i="0" kern="1200" dirty="0">
                <a:solidFill>
                  <a:schemeClr val="tx1"/>
                </a:solidFill>
                <a:effectLst/>
                <a:latin typeface="+mn-lt"/>
                <a:ea typeface="+mn-ea"/>
                <a:cs typeface="+mn-cs"/>
              </a:rPr>
              <a:t>or are getting too old to work well </a:t>
            </a:r>
            <a:r>
              <a:rPr lang="en-US" dirty="0"/>
              <a:t>will chirp (like a bird).</a:t>
            </a:r>
          </a:p>
          <a:p>
            <a:r>
              <a:rPr lang="en-US" dirty="0"/>
              <a:t> </a:t>
            </a:r>
          </a:p>
          <a:p>
            <a:r>
              <a:rPr lang="en-US" dirty="0"/>
              <a:t>When you hear that chirp sound, you need to replace the battery right away </a:t>
            </a:r>
            <a:r>
              <a:rPr lang="en-US" sz="1200" b="0" i="0" u="none" kern="1200" dirty="0">
                <a:solidFill>
                  <a:schemeClr val="tx1"/>
                </a:solidFill>
                <a:effectLst/>
                <a:latin typeface="+mn-lt"/>
                <a:ea typeface="+mn-ea"/>
                <a:cs typeface="+mn-cs"/>
              </a:rPr>
              <a:t>if the alarm uses a battery, or you need to replace the whole alarm with a new one </a:t>
            </a:r>
            <a:r>
              <a:rPr lang="en-US" dirty="0"/>
              <a:t>to keep your family safe.</a:t>
            </a:r>
          </a:p>
          <a:p>
            <a:r>
              <a:rPr lang="en-US" dirty="0"/>
              <a:t> </a:t>
            </a:r>
          </a:p>
          <a:p>
            <a:r>
              <a:rPr lang="en-US" sz="1200" b="0" i="0" u="none" kern="1200" dirty="0">
                <a:solidFill>
                  <a:schemeClr val="tx1"/>
                </a:solidFill>
                <a:effectLst/>
                <a:latin typeface="+mn-lt"/>
                <a:ea typeface="+mn-ea"/>
                <a:cs typeface="+mn-cs"/>
              </a:rPr>
              <a:t>If the alarm uses a replaceable battery, </a:t>
            </a:r>
            <a:r>
              <a:rPr lang="en-US" dirty="0"/>
              <a:t>push the button after you replace the battery to test the alarm to be sure it’s working. If you don’t hear the </a:t>
            </a:r>
            <a:r>
              <a:rPr lang="en-US" b="1" dirty="0"/>
              <a:t>Beep-Beep-Beep…Beep-Beep-Beep </a:t>
            </a:r>
            <a:r>
              <a:rPr lang="en-US" dirty="0"/>
              <a:t>sound, then you might need to try another battery or replace the</a:t>
            </a:r>
            <a:r>
              <a:rPr lang="en-US" b="1" dirty="0"/>
              <a:t> </a:t>
            </a:r>
            <a:r>
              <a:rPr lang="en-US" dirty="0"/>
              <a:t>smoke alarm with a new one.</a:t>
            </a:r>
          </a:p>
        </p:txBody>
      </p:sp>
      <p:sp>
        <p:nvSpPr>
          <p:cNvPr id="4" name="Slide Number Placeholder 3"/>
          <p:cNvSpPr>
            <a:spLocks noGrp="1"/>
          </p:cNvSpPr>
          <p:nvPr>
            <p:ph type="sldNum" sz="quarter" idx="10"/>
          </p:nvPr>
        </p:nvSpPr>
        <p:spPr/>
        <p:txBody>
          <a:bodyPr/>
          <a:lstStyle/>
          <a:p>
            <a:fld id="{DB77ADD4-36BA-41BC-84DF-60877E1DA667}" type="slidenum">
              <a:rPr lang="en-US" smtClean="0"/>
              <a:t>16</a:t>
            </a:fld>
            <a:endParaRPr lang="en-US" dirty="0"/>
          </a:p>
        </p:txBody>
      </p:sp>
    </p:spTree>
    <p:extLst>
      <p:ext uri="{BB962C8B-B14F-4D97-AF65-F5344CB8AC3E}">
        <p14:creationId xmlns:p14="http://schemas.microsoft.com/office/powerpoint/2010/main" val="36060361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8888" y="720725"/>
            <a:ext cx="4797425" cy="3598863"/>
          </a:xfrm>
        </p:spPr>
      </p:sp>
      <p:sp>
        <p:nvSpPr>
          <p:cNvPr id="3" name="Notes Placeholder 2"/>
          <p:cNvSpPr>
            <a:spLocks noGrp="1"/>
          </p:cNvSpPr>
          <p:nvPr>
            <p:ph type="body" idx="1"/>
          </p:nvPr>
        </p:nvSpPr>
        <p:spPr/>
        <p:txBody>
          <a:bodyPr/>
          <a:lstStyle/>
          <a:p>
            <a:r>
              <a:rPr lang="en-US" dirty="0"/>
              <a:t>There are smoke alarms with long-life batteries that cannot be opened to replace the battery. These alarms are designed to last between 7 and 10 years without changing the battery.</a:t>
            </a:r>
          </a:p>
          <a:p>
            <a:r>
              <a:rPr lang="en-US" dirty="0"/>
              <a:t> </a:t>
            </a:r>
          </a:p>
          <a:p>
            <a:r>
              <a:rPr lang="en-US" dirty="0"/>
              <a:t>When these smoke alarms make the chirp sound, you need to replace the whole smoke alarm.</a:t>
            </a:r>
          </a:p>
          <a:p>
            <a:endParaRPr lang="en-US" dirty="0"/>
          </a:p>
        </p:txBody>
      </p:sp>
      <p:sp>
        <p:nvSpPr>
          <p:cNvPr id="4" name="Slide Number Placeholder 3"/>
          <p:cNvSpPr>
            <a:spLocks noGrp="1"/>
          </p:cNvSpPr>
          <p:nvPr>
            <p:ph type="sldNum" sz="quarter" idx="10"/>
          </p:nvPr>
        </p:nvSpPr>
        <p:spPr/>
        <p:txBody>
          <a:bodyPr/>
          <a:lstStyle/>
          <a:p>
            <a:fld id="{DB77ADD4-36BA-41BC-84DF-60877E1DA667}" type="slidenum">
              <a:rPr lang="en-US" smtClean="0"/>
              <a:t>17</a:t>
            </a:fld>
            <a:endParaRPr lang="en-US" dirty="0"/>
          </a:p>
        </p:txBody>
      </p:sp>
    </p:spTree>
    <p:extLst>
      <p:ext uri="{BB962C8B-B14F-4D97-AF65-F5344CB8AC3E}">
        <p14:creationId xmlns:p14="http://schemas.microsoft.com/office/powerpoint/2010/main" val="36060361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8888" y="720725"/>
            <a:ext cx="4797425" cy="3598863"/>
          </a:xfrm>
        </p:spPr>
      </p:sp>
      <p:sp>
        <p:nvSpPr>
          <p:cNvPr id="3" name="Notes Placeholder 2"/>
          <p:cNvSpPr>
            <a:spLocks noGrp="1"/>
          </p:cNvSpPr>
          <p:nvPr>
            <p:ph type="body" idx="1"/>
          </p:nvPr>
        </p:nvSpPr>
        <p:spPr/>
        <p:txBody>
          <a:bodyPr/>
          <a:lstStyle/>
          <a:p>
            <a:r>
              <a:rPr lang="en-US" dirty="0"/>
              <a:t>Activity One of the Sound Off program has an important homework assignment.  It asks children to go on a home fire safety patrol with a grown-up to find and test all the smoke alarms in their home. The children also check to see that there is a smoke alarm in or near every bedroom and sleeping area, including hallways. And they check to be sure there is a smoke alarm on every floor or level of the home.  </a:t>
            </a:r>
          </a:p>
          <a:p>
            <a:r>
              <a:rPr lang="en-US" b="1" dirty="0"/>
              <a:t> </a:t>
            </a:r>
            <a:endParaRPr lang="en-US" dirty="0"/>
          </a:p>
          <a:p>
            <a:r>
              <a:rPr lang="en-US" dirty="0"/>
              <a:t>The grown-up tests each smoke alarm by using a ladder or a broom handle to reach up and push the test button on each alarm to see that it works. You should hear </a:t>
            </a:r>
          </a:p>
          <a:p>
            <a:r>
              <a:rPr lang="en-US" b="1" i="1" dirty="0"/>
              <a:t>Beep-Beep-Beep…Beep-Beep-Beep.</a:t>
            </a:r>
            <a:endParaRPr lang="en-US" dirty="0"/>
          </a:p>
          <a:p>
            <a:r>
              <a:rPr lang="en-US" b="1" i="1" dirty="0"/>
              <a:t> </a:t>
            </a:r>
            <a:endParaRPr lang="en-US" dirty="0"/>
          </a:p>
          <a:p>
            <a:r>
              <a:rPr lang="en-US" b="1" dirty="0"/>
              <a:t>Presenter Note: </a:t>
            </a:r>
            <a:r>
              <a:rPr lang="en-US" dirty="0"/>
              <a:t>This leads into the discussion of the first Sound Off lesson and the role of parents/caregivers in testing smoke alarms.</a:t>
            </a:r>
          </a:p>
        </p:txBody>
      </p:sp>
      <p:sp>
        <p:nvSpPr>
          <p:cNvPr id="4" name="Slide Number Placeholder 3"/>
          <p:cNvSpPr>
            <a:spLocks noGrp="1"/>
          </p:cNvSpPr>
          <p:nvPr>
            <p:ph type="sldNum" sz="quarter" idx="10"/>
          </p:nvPr>
        </p:nvSpPr>
        <p:spPr/>
        <p:txBody>
          <a:bodyPr/>
          <a:lstStyle/>
          <a:p>
            <a:fld id="{DB77ADD4-36BA-41BC-84DF-60877E1DA667}" type="slidenum">
              <a:rPr lang="en-US" smtClean="0"/>
              <a:t>18</a:t>
            </a:fld>
            <a:endParaRPr lang="en-US" dirty="0"/>
          </a:p>
        </p:txBody>
      </p:sp>
    </p:spTree>
    <p:extLst>
      <p:ext uri="{BB962C8B-B14F-4D97-AF65-F5344CB8AC3E}">
        <p14:creationId xmlns:p14="http://schemas.microsoft.com/office/powerpoint/2010/main" val="21088474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8888" y="720725"/>
            <a:ext cx="4797425" cy="3598863"/>
          </a:xfrm>
        </p:spPr>
      </p:sp>
      <p:sp>
        <p:nvSpPr>
          <p:cNvPr id="3" name="Notes Placeholder 2"/>
          <p:cNvSpPr>
            <a:spLocks noGrp="1"/>
          </p:cNvSpPr>
          <p:nvPr>
            <p:ph type="body" idx="1"/>
          </p:nvPr>
        </p:nvSpPr>
        <p:spPr/>
        <p:txBody>
          <a:bodyPr/>
          <a:lstStyle/>
          <a:p>
            <a:r>
              <a:rPr lang="en-US" dirty="0"/>
              <a:t>If you do not hear the beep, it means you need to put in a new battery or put up a new smoke alarm.  </a:t>
            </a:r>
          </a:p>
          <a:p>
            <a:r>
              <a:rPr lang="en-US" dirty="0"/>
              <a:t> </a:t>
            </a:r>
          </a:p>
          <a:p>
            <a:r>
              <a:rPr lang="en-US" dirty="0"/>
              <a:t>Push the test button again after replacing the battery.</a:t>
            </a:r>
          </a:p>
          <a:p>
            <a:r>
              <a:rPr lang="en-US" dirty="0"/>
              <a:t> </a:t>
            </a:r>
          </a:p>
          <a:p>
            <a:r>
              <a:rPr lang="en-US" dirty="0"/>
              <a:t>If the smoke alarm still does not work, get a new smoke alarm right away! The fire department can make a visit to install new alarms in homes that need them. </a:t>
            </a:r>
          </a:p>
          <a:p>
            <a:endParaRPr lang="en-US" dirty="0"/>
          </a:p>
          <a:p>
            <a:r>
              <a:rPr lang="en-US" dirty="0"/>
              <a:t>Call us at [</a:t>
            </a:r>
            <a:r>
              <a:rPr lang="en-US" i="1" dirty="0"/>
              <a:t>give the phone number for your community</a:t>
            </a:r>
            <a:r>
              <a:rPr lang="en-US" dirty="0"/>
              <a:t>] to ask for help with your smoke alarms. Do it right away!</a:t>
            </a:r>
          </a:p>
        </p:txBody>
      </p:sp>
      <p:sp>
        <p:nvSpPr>
          <p:cNvPr id="4" name="Slide Number Placeholder 3"/>
          <p:cNvSpPr>
            <a:spLocks noGrp="1"/>
          </p:cNvSpPr>
          <p:nvPr>
            <p:ph type="sldNum" sz="quarter" idx="10"/>
          </p:nvPr>
        </p:nvSpPr>
        <p:spPr/>
        <p:txBody>
          <a:bodyPr/>
          <a:lstStyle/>
          <a:p>
            <a:fld id="{DB77ADD4-36BA-41BC-84DF-60877E1DA667}" type="slidenum">
              <a:rPr lang="en-US" smtClean="0"/>
              <a:t>19</a:t>
            </a:fld>
            <a:endParaRPr lang="en-US" dirty="0"/>
          </a:p>
        </p:txBody>
      </p:sp>
    </p:spTree>
    <p:extLst>
      <p:ext uri="{BB962C8B-B14F-4D97-AF65-F5344CB8AC3E}">
        <p14:creationId xmlns:p14="http://schemas.microsoft.com/office/powerpoint/2010/main" val="21088474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8888" y="720725"/>
            <a:ext cx="4797425" cy="3598863"/>
          </a:xfrm>
        </p:spPr>
      </p:sp>
      <p:sp>
        <p:nvSpPr>
          <p:cNvPr id="3" name="Notes Placeholder 2"/>
          <p:cNvSpPr>
            <a:spLocks noGrp="1"/>
          </p:cNvSpPr>
          <p:nvPr>
            <p:ph type="body" idx="1"/>
          </p:nvPr>
        </p:nvSpPr>
        <p:spPr/>
        <p:txBody>
          <a:bodyPr/>
          <a:lstStyle/>
          <a:p>
            <a:r>
              <a:rPr lang="en-US" dirty="0"/>
              <a:t>The purpose of this presentation today is to share with you the valuable Sound Off lessons being taught to children and everyone in the community; and to emphasize your role in supporting these important fire safety practices. </a:t>
            </a:r>
          </a:p>
          <a:p>
            <a:r>
              <a:rPr lang="en-US" dirty="0"/>
              <a:t> </a:t>
            </a:r>
          </a:p>
          <a:p>
            <a:r>
              <a:rPr lang="en-US" b="1" dirty="0"/>
              <a:t>Presenter Note: </a:t>
            </a:r>
            <a:r>
              <a:rPr lang="en-US" dirty="0"/>
              <a:t>Identifies the goal of the presentation.</a:t>
            </a:r>
          </a:p>
        </p:txBody>
      </p:sp>
      <p:sp>
        <p:nvSpPr>
          <p:cNvPr id="4" name="Slide Number Placeholder 3"/>
          <p:cNvSpPr>
            <a:spLocks noGrp="1"/>
          </p:cNvSpPr>
          <p:nvPr>
            <p:ph type="sldNum" sz="quarter" idx="10"/>
          </p:nvPr>
        </p:nvSpPr>
        <p:spPr/>
        <p:txBody>
          <a:bodyPr/>
          <a:lstStyle/>
          <a:p>
            <a:fld id="{DB77ADD4-36BA-41BC-84DF-60877E1DA667}" type="slidenum">
              <a:rPr lang="en-US" smtClean="0"/>
              <a:t>2</a:t>
            </a:fld>
            <a:endParaRPr lang="en-US" dirty="0"/>
          </a:p>
        </p:txBody>
      </p:sp>
    </p:spTree>
    <p:extLst>
      <p:ext uri="{BB962C8B-B14F-4D97-AF65-F5344CB8AC3E}">
        <p14:creationId xmlns:p14="http://schemas.microsoft.com/office/powerpoint/2010/main" val="12269484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8888" y="720725"/>
            <a:ext cx="4797425" cy="3598863"/>
          </a:xfrm>
        </p:spPr>
      </p:sp>
      <p:sp>
        <p:nvSpPr>
          <p:cNvPr id="3" name="Notes Placeholder 2"/>
          <p:cNvSpPr>
            <a:spLocks noGrp="1"/>
          </p:cNvSpPr>
          <p:nvPr>
            <p:ph type="body" idx="1"/>
          </p:nvPr>
        </p:nvSpPr>
        <p:spPr/>
        <p:txBody>
          <a:bodyPr/>
          <a:lstStyle/>
          <a:p>
            <a:r>
              <a:rPr lang="en-US" dirty="0"/>
              <a:t>We all know the chirp sound of a smoke alarm is very annoying. And it usually happens when you are sound asleep. You can avoid this by replacing the batteries in your smoke alarms before they chirp. If you have alarms with replaceable batteries, put in new batteries once a year. Test all your smoke alarms once a month to make sure they are working to keep you and your family safe. </a:t>
            </a:r>
          </a:p>
          <a:p>
            <a:r>
              <a:rPr lang="en-US" dirty="0"/>
              <a:t> </a:t>
            </a:r>
          </a:p>
          <a:p>
            <a:r>
              <a:rPr lang="en-US" dirty="0"/>
              <a:t>One last thing: smoke alarms do not last forever. Replace all old smoke alarms every 7-10 years.</a:t>
            </a:r>
          </a:p>
          <a:p>
            <a:endParaRPr lang="en-US" dirty="0"/>
          </a:p>
        </p:txBody>
      </p:sp>
      <p:sp>
        <p:nvSpPr>
          <p:cNvPr id="4" name="Slide Number Placeholder 3"/>
          <p:cNvSpPr>
            <a:spLocks noGrp="1"/>
          </p:cNvSpPr>
          <p:nvPr>
            <p:ph type="sldNum" sz="quarter" idx="10"/>
          </p:nvPr>
        </p:nvSpPr>
        <p:spPr/>
        <p:txBody>
          <a:bodyPr/>
          <a:lstStyle/>
          <a:p>
            <a:fld id="{DB77ADD4-36BA-41BC-84DF-60877E1DA667}" type="slidenum">
              <a:rPr lang="en-US" smtClean="0"/>
              <a:t>20</a:t>
            </a:fld>
            <a:endParaRPr lang="en-US" dirty="0"/>
          </a:p>
        </p:txBody>
      </p:sp>
    </p:spTree>
    <p:extLst>
      <p:ext uri="{BB962C8B-B14F-4D97-AF65-F5344CB8AC3E}">
        <p14:creationId xmlns:p14="http://schemas.microsoft.com/office/powerpoint/2010/main" val="21088474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8888" y="720725"/>
            <a:ext cx="4797425" cy="3598863"/>
          </a:xfrm>
        </p:spPr>
      </p:sp>
      <p:sp>
        <p:nvSpPr>
          <p:cNvPr id="3" name="Notes Placeholder 2"/>
          <p:cNvSpPr>
            <a:spLocks noGrp="1"/>
          </p:cNvSpPr>
          <p:nvPr>
            <p:ph type="body" idx="1"/>
          </p:nvPr>
        </p:nvSpPr>
        <p:spPr/>
        <p:txBody>
          <a:bodyPr/>
          <a:lstStyle/>
          <a:p>
            <a:r>
              <a:rPr lang="en-US" dirty="0"/>
              <a:t>The goal of the “Sound Off with the Home Fire Safety Patrol” program is to reach all kids, caregivers, and adults in the community with the lifesaving information and practices that will keep them safe from fire.</a:t>
            </a:r>
          </a:p>
        </p:txBody>
      </p:sp>
      <p:sp>
        <p:nvSpPr>
          <p:cNvPr id="4" name="Slide Number Placeholder 3"/>
          <p:cNvSpPr>
            <a:spLocks noGrp="1"/>
          </p:cNvSpPr>
          <p:nvPr>
            <p:ph type="sldNum" sz="quarter" idx="10"/>
          </p:nvPr>
        </p:nvSpPr>
        <p:spPr/>
        <p:txBody>
          <a:bodyPr/>
          <a:lstStyle/>
          <a:p>
            <a:fld id="{DB77ADD4-36BA-41BC-84DF-60877E1DA667}" type="slidenum">
              <a:rPr lang="en-US" smtClean="0"/>
              <a:t>21</a:t>
            </a:fld>
            <a:endParaRPr lang="en-US" dirty="0"/>
          </a:p>
        </p:txBody>
      </p:sp>
    </p:spTree>
    <p:extLst>
      <p:ext uri="{BB962C8B-B14F-4D97-AF65-F5344CB8AC3E}">
        <p14:creationId xmlns:p14="http://schemas.microsoft.com/office/powerpoint/2010/main" val="31548630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8888" y="720725"/>
            <a:ext cx="4797425" cy="3598863"/>
          </a:xfrm>
        </p:spPr>
      </p:sp>
      <p:sp>
        <p:nvSpPr>
          <p:cNvPr id="3" name="Notes Placeholder 2"/>
          <p:cNvSpPr>
            <a:spLocks noGrp="1"/>
          </p:cNvSpPr>
          <p:nvPr>
            <p:ph type="body" idx="1"/>
          </p:nvPr>
        </p:nvSpPr>
        <p:spPr/>
        <p:txBody>
          <a:bodyPr/>
          <a:lstStyle/>
          <a:p>
            <a:r>
              <a:rPr lang="en-US" dirty="0"/>
              <a:t>By working together with the schools, we can identify homes in every community that do not have any smoke alarms…</a:t>
            </a:r>
          </a:p>
        </p:txBody>
      </p:sp>
      <p:sp>
        <p:nvSpPr>
          <p:cNvPr id="4" name="Slide Number Placeholder 3"/>
          <p:cNvSpPr>
            <a:spLocks noGrp="1"/>
          </p:cNvSpPr>
          <p:nvPr>
            <p:ph type="sldNum" sz="quarter" idx="10"/>
          </p:nvPr>
        </p:nvSpPr>
        <p:spPr/>
        <p:txBody>
          <a:bodyPr/>
          <a:lstStyle/>
          <a:p>
            <a:fld id="{DB77ADD4-36BA-41BC-84DF-60877E1DA667}" type="slidenum">
              <a:rPr lang="en-US" smtClean="0"/>
              <a:t>22</a:t>
            </a:fld>
            <a:endParaRPr lang="en-US" dirty="0"/>
          </a:p>
        </p:txBody>
      </p:sp>
    </p:spTree>
    <p:extLst>
      <p:ext uri="{BB962C8B-B14F-4D97-AF65-F5344CB8AC3E}">
        <p14:creationId xmlns:p14="http://schemas.microsoft.com/office/powerpoint/2010/main" val="18124466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8888" y="720725"/>
            <a:ext cx="4797425" cy="3598863"/>
          </a:xfrm>
        </p:spPr>
      </p:sp>
      <p:sp>
        <p:nvSpPr>
          <p:cNvPr id="3" name="Notes Placeholder 2"/>
          <p:cNvSpPr>
            <a:spLocks noGrp="1"/>
          </p:cNvSpPr>
          <p:nvPr>
            <p:ph type="body" idx="1"/>
          </p:nvPr>
        </p:nvSpPr>
        <p:spPr/>
        <p:txBody>
          <a:bodyPr/>
          <a:lstStyle/>
          <a:p>
            <a:pPr defTabSz="937900">
              <a:defRPr/>
            </a:pPr>
            <a:r>
              <a:rPr lang="en-US" dirty="0"/>
              <a:t>…and those homes with dead smoke alarms or missing smoke alarms.</a:t>
            </a:r>
          </a:p>
          <a:p>
            <a:endParaRPr lang="en-US" dirty="0"/>
          </a:p>
        </p:txBody>
      </p:sp>
      <p:sp>
        <p:nvSpPr>
          <p:cNvPr id="4" name="Slide Number Placeholder 3"/>
          <p:cNvSpPr>
            <a:spLocks noGrp="1"/>
          </p:cNvSpPr>
          <p:nvPr>
            <p:ph type="sldNum" sz="quarter" idx="10"/>
          </p:nvPr>
        </p:nvSpPr>
        <p:spPr/>
        <p:txBody>
          <a:bodyPr/>
          <a:lstStyle/>
          <a:p>
            <a:fld id="{DB77ADD4-36BA-41BC-84DF-60877E1DA667}" type="slidenum">
              <a:rPr lang="en-US" smtClean="0"/>
              <a:t>23</a:t>
            </a:fld>
            <a:endParaRPr lang="en-US" dirty="0"/>
          </a:p>
        </p:txBody>
      </p:sp>
    </p:spTree>
    <p:extLst>
      <p:ext uri="{BB962C8B-B14F-4D97-AF65-F5344CB8AC3E}">
        <p14:creationId xmlns:p14="http://schemas.microsoft.com/office/powerpoint/2010/main" val="36060361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8888" y="720725"/>
            <a:ext cx="4797425" cy="3598863"/>
          </a:xfrm>
        </p:spPr>
      </p:sp>
      <p:sp>
        <p:nvSpPr>
          <p:cNvPr id="3" name="Notes Placeholder 2"/>
          <p:cNvSpPr>
            <a:spLocks noGrp="1"/>
          </p:cNvSpPr>
          <p:nvPr>
            <p:ph type="body" idx="1"/>
          </p:nvPr>
        </p:nvSpPr>
        <p:spPr/>
        <p:txBody>
          <a:bodyPr/>
          <a:lstStyle/>
          <a:p>
            <a:r>
              <a:rPr lang="en-US" dirty="0"/>
              <a:t>If your home doesn’t have working smoke alarms, call us at [</a:t>
            </a:r>
            <a:r>
              <a:rPr lang="en-US" i="1" dirty="0"/>
              <a:t>give the phone number for your community</a:t>
            </a:r>
            <a:r>
              <a:rPr lang="en-US" dirty="0"/>
              <a:t>]. Or send us an email. We will help you.</a:t>
            </a:r>
          </a:p>
          <a:p>
            <a:r>
              <a:rPr lang="en-US" dirty="0"/>
              <a:t> </a:t>
            </a:r>
          </a:p>
          <a:p>
            <a:r>
              <a:rPr lang="en-US" b="1" dirty="0"/>
              <a:t>Presenter Note: </a:t>
            </a:r>
            <a:r>
              <a:rPr lang="en-US" dirty="0"/>
              <a:t>Provide information as to how the fire department can assist in providing and installing smoke alarms through home visits.</a:t>
            </a:r>
          </a:p>
        </p:txBody>
      </p:sp>
      <p:sp>
        <p:nvSpPr>
          <p:cNvPr id="4" name="Slide Number Placeholder 3"/>
          <p:cNvSpPr>
            <a:spLocks noGrp="1"/>
          </p:cNvSpPr>
          <p:nvPr>
            <p:ph type="sldNum" sz="quarter" idx="10"/>
          </p:nvPr>
        </p:nvSpPr>
        <p:spPr/>
        <p:txBody>
          <a:bodyPr/>
          <a:lstStyle/>
          <a:p>
            <a:fld id="{DB77ADD4-36BA-41BC-84DF-60877E1DA667}" type="slidenum">
              <a:rPr lang="en-US" smtClean="0"/>
              <a:t>24</a:t>
            </a:fld>
            <a:endParaRPr lang="en-US" dirty="0"/>
          </a:p>
        </p:txBody>
      </p:sp>
    </p:spTree>
    <p:extLst>
      <p:ext uri="{BB962C8B-B14F-4D97-AF65-F5344CB8AC3E}">
        <p14:creationId xmlns:p14="http://schemas.microsoft.com/office/powerpoint/2010/main" val="36060361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8888" y="720725"/>
            <a:ext cx="4797425" cy="3598863"/>
          </a:xfrm>
        </p:spPr>
      </p:sp>
      <p:sp>
        <p:nvSpPr>
          <p:cNvPr id="3" name="Notes Placeholder 2"/>
          <p:cNvSpPr>
            <a:spLocks noGrp="1"/>
          </p:cNvSpPr>
          <p:nvPr>
            <p:ph type="body" idx="1"/>
          </p:nvPr>
        </p:nvSpPr>
        <p:spPr/>
        <p:txBody>
          <a:bodyPr/>
          <a:lstStyle/>
          <a:p>
            <a:r>
              <a:rPr lang="en-US" dirty="0"/>
              <a:t>So now we know that working smoke alarms are very important to helping you and your loved ones stay safe from fire. But smoke alarms alone cannot save your life. You need to know just what to do when the alarm sounds.</a:t>
            </a:r>
          </a:p>
          <a:p>
            <a:r>
              <a:rPr lang="en-US" dirty="0"/>
              <a:t> </a:t>
            </a:r>
          </a:p>
          <a:p>
            <a:r>
              <a:rPr lang="en-US" dirty="0"/>
              <a:t>These next slides will review this important information, which is covered in Activity Three in the Sound Off program.</a:t>
            </a:r>
          </a:p>
          <a:p>
            <a:r>
              <a:rPr lang="en-US" dirty="0"/>
              <a:t> </a:t>
            </a:r>
          </a:p>
          <a:p>
            <a:r>
              <a:rPr lang="en-US" b="1" dirty="0"/>
              <a:t>Presenter Note: </a:t>
            </a:r>
            <a:r>
              <a:rPr lang="en-US" dirty="0"/>
              <a:t>This is an introduction to review home fire escape planning and practice with an emphasis on the role of parents and caregivers.</a:t>
            </a:r>
          </a:p>
          <a:p>
            <a:endParaRPr lang="en-US" dirty="0"/>
          </a:p>
          <a:p>
            <a:endParaRPr lang="en-US" dirty="0"/>
          </a:p>
        </p:txBody>
      </p:sp>
      <p:sp>
        <p:nvSpPr>
          <p:cNvPr id="4" name="Slide Number Placeholder 3"/>
          <p:cNvSpPr>
            <a:spLocks noGrp="1"/>
          </p:cNvSpPr>
          <p:nvPr>
            <p:ph type="sldNum" sz="quarter" idx="10"/>
          </p:nvPr>
        </p:nvSpPr>
        <p:spPr/>
        <p:txBody>
          <a:bodyPr/>
          <a:lstStyle/>
          <a:p>
            <a:fld id="{DB77ADD4-36BA-41BC-84DF-60877E1DA667}" type="slidenum">
              <a:rPr lang="en-US" smtClean="0"/>
              <a:t>25</a:t>
            </a:fld>
            <a:endParaRPr lang="en-US" dirty="0"/>
          </a:p>
        </p:txBody>
      </p:sp>
    </p:spTree>
    <p:extLst>
      <p:ext uri="{BB962C8B-B14F-4D97-AF65-F5344CB8AC3E}">
        <p14:creationId xmlns:p14="http://schemas.microsoft.com/office/powerpoint/2010/main" val="36060361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8888" y="720725"/>
            <a:ext cx="4797425" cy="3598863"/>
          </a:xfrm>
        </p:spPr>
      </p:sp>
      <p:sp>
        <p:nvSpPr>
          <p:cNvPr id="3" name="Notes Placeholder 2"/>
          <p:cNvSpPr>
            <a:spLocks noGrp="1"/>
          </p:cNvSpPr>
          <p:nvPr>
            <p:ph type="body" idx="1"/>
          </p:nvPr>
        </p:nvSpPr>
        <p:spPr/>
        <p:txBody>
          <a:bodyPr/>
          <a:lstStyle/>
          <a:p>
            <a:r>
              <a:rPr lang="en-US" dirty="0"/>
              <a:t>As we previously discussed, smoke alarms give children and families in our community an early warning in case of fire.</a:t>
            </a:r>
          </a:p>
          <a:p>
            <a:r>
              <a:rPr lang="en-US" dirty="0"/>
              <a:t> </a:t>
            </a:r>
          </a:p>
          <a:p>
            <a:r>
              <a:rPr lang="en-US" dirty="0"/>
              <a:t>Knowing what to do when the smoke alarm Sounds Off begins with having and practicing a home fire escape plan.</a:t>
            </a:r>
          </a:p>
          <a:p>
            <a:r>
              <a:rPr lang="en-US" dirty="0"/>
              <a:t> </a:t>
            </a:r>
          </a:p>
          <a:p>
            <a:r>
              <a:rPr lang="en-US" dirty="0"/>
              <a:t>To begin this process, in Sound Off Activity Three, children are instructed to draw a map of their home that shows two ways out of every room in case of a home fire. </a:t>
            </a:r>
          </a:p>
        </p:txBody>
      </p:sp>
      <p:sp>
        <p:nvSpPr>
          <p:cNvPr id="4" name="Slide Number Placeholder 3"/>
          <p:cNvSpPr>
            <a:spLocks noGrp="1"/>
          </p:cNvSpPr>
          <p:nvPr>
            <p:ph type="sldNum" sz="quarter" idx="10"/>
          </p:nvPr>
        </p:nvSpPr>
        <p:spPr/>
        <p:txBody>
          <a:bodyPr/>
          <a:lstStyle/>
          <a:p>
            <a:fld id="{DB77ADD4-36BA-41BC-84DF-60877E1DA667}" type="slidenum">
              <a:rPr lang="en-US" smtClean="0"/>
              <a:t>26</a:t>
            </a:fld>
            <a:endParaRPr lang="en-US" dirty="0"/>
          </a:p>
        </p:txBody>
      </p:sp>
    </p:spTree>
    <p:extLst>
      <p:ext uri="{BB962C8B-B14F-4D97-AF65-F5344CB8AC3E}">
        <p14:creationId xmlns:p14="http://schemas.microsoft.com/office/powerpoint/2010/main" val="36060361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8888" y="720725"/>
            <a:ext cx="4797425" cy="3598863"/>
          </a:xfrm>
        </p:spPr>
      </p:sp>
      <p:sp>
        <p:nvSpPr>
          <p:cNvPr id="3" name="Notes Placeholder 2"/>
          <p:cNvSpPr>
            <a:spLocks noGrp="1"/>
          </p:cNvSpPr>
          <p:nvPr>
            <p:ph type="body" idx="1"/>
          </p:nvPr>
        </p:nvSpPr>
        <p:spPr/>
        <p:txBody>
          <a:bodyPr/>
          <a:lstStyle/>
          <a:p>
            <a:r>
              <a:rPr lang="en-US" dirty="0"/>
              <a:t>Your home fire escape map should also show an outside family meeting place. Choose a safe place in front of your home so the firefighters can see you when they arrive. It might be a tree or a mailbox or a neighbor’s driveway. Teach children to go to this place and wait there – do not go back inside for any reason. </a:t>
            </a:r>
          </a:p>
          <a:p>
            <a:r>
              <a:rPr lang="en-US" dirty="0"/>
              <a:t> </a:t>
            </a:r>
          </a:p>
          <a:p>
            <a:r>
              <a:rPr lang="en-US" dirty="0"/>
              <a:t>Too many people have died going back inside a burning home to rescue someone when that person is already out. Having a meeting place where everyone gathers can help prevent this mistake. Remember, the rule is: once you get outside, stay outside. Call 9-1-1 immediately and give them your address. Firefighters have the training and equipment to rescue anyone still inside.</a:t>
            </a:r>
          </a:p>
          <a:p>
            <a:endParaRPr lang="en-US" dirty="0"/>
          </a:p>
          <a:p>
            <a:pPr defTabSz="937900">
              <a:defRPr/>
            </a:pPr>
            <a:r>
              <a:rPr lang="en-US" b="1" dirty="0"/>
              <a:t>Presenter Note: </a:t>
            </a:r>
            <a:r>
              <a:rPr lang="en-US" dirty="0"/>
              <a:t>Emphasize that all family members need to know the family meeting place. </a:t>
            </a:r>
          </a:p>
        </p:txBody>
      </p:sp>
      <p:sp>
        <p:nvSpPr>
          <p:cNvPr id="4" name="Slide Number Placeholder 3"/>
          <p:cNvSpPr>
            <a:spLocks noGrp="1"/>
          </p:cNvSpPr>
          <p:nvPr>
            <p:ph type="sldNum" sz="quarter" idx="10"/>
          </p:nvPr>
        </p:nvSpPr>
        <p:spPr/>
        <p:txBody>
          <a:bodyPr/>
          <a:lstStyle/>
          <a:p>
            <a:fld id="{DB77ADD4-36BA-41BC-84DF-60877E1DA667}" type="slidenum">
              <a:rPr lang="en-US" smtClean="0"/>
              <a:t>27</a:t>
            </a:fld>
            <a:endParaRPr lang="en-US" dirty="0"/>
          </a:p>
        </p:txBody>
      </p:sp>
    </p:spTree>
    <p:extLst>
      <p:ext uri="{BB962C8B-B14F-4D97-AF65-F5344CB8AC3E}">
        <p14:creationId xmlns:p14="http://schemas.microsoft.com/office/powerpoint/2010/main" val="360603613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8888" y="720725"/>
            <a:ext cx="4797425" cy="3598863"/>
          </a:xfrm>
        </p:spPr>
      </p:sp>
      <p:sp>
        <p:nvSpPr>
          <p:cNvPr id="3" name="Notes Placeholder 2"/>
          <p:cNvSpPr>
            <a:spLocks noGrp="1"/>
          </p:cNvSpPr>
          <p:nvPr>
            <p:ph type="body" idx="1"/>
          </p:nvPr>
        </p:nvSpPr>
        <p:spPr/>
        <p:txBody>
          <a:bodyPr/>
          <a:lstStyle/>
          <a:p>
            <a:r>
              <a:rPr lang="en-US" dirty="0"/>
              <a:t>Practice your home fire escape plan with a family fire drill at least twice a year to remind everyone of what they should do to stay safe if a fire starts in your home. Use Activity 4, the take-home activity, with a checklist to help you plan and practice a home fire drill.</a:t>
            </a:r>
          </a:p>
          <a:p>
            <a:r>
              <a:rPr lang="en-US" dirty="0"/>
              <a:t> </a:t>
            </a:r>
          </a:p>
          <a:p>
            <a:r>
              <a:rPr lang="en-US" dirty="0"/>
              <a:t>Practice makes perfect. Knowing that everyone in your home knows exactly what to do and where to meet means safety for everyone and peace of mind for parents and caregivers.</a:t>
            </a:r>
          </a:p>
          <a:p>
            <a:r>
              <a:rPr lang="en-US" dirty="0"/>
              <a:t> </a:t>
            </a:r>
          </a:p>
          <a:p>
            <a:r>
              <a:rPr lang="en-US" dirty="0"/>
              <a:t>But here is something very important you should know. Children sleep more deeply than grown-ups. Research has shown that children often do not hear the smoke alarm when they are asleep </a:t>
            </a:r>
            <a:r>
              <a:rPr lang="en-US" sz="1200" b="0" i="0" u="none" kern="1200" dirty="0">
                <a:solidFill>
                  <a:schemeClr val="tx1"/>
                </a:solidFill>
                <a:effectLst/>
                <a:latin typeface="+mn-lt"/>
                <a:ea typeface="+mn-ea"/>
                <a:cs typeface="+mn-cs"/>
              </a:rPr>
              <a:t>and they might hide under a bed or in a closet if they are frightened</a:t>
            </a:r>
            <a:r>
              <a:rPr lang="en-US" dirty="0"/>
              <a:t>. You and the other grown-ups in your home should plan to go to each child to help them wake up and get outside.</a:t>
            </a:r>
          </a:p>
          <a:p>
            <a:r>
              <a:rPr lang="en-US" dirty="0"/>
              <a:t> </a:t>
            </a:r>
          </a:p>
          <a:p>
            <a:r>
              <a:rPr lang="en-US" dirty="0"/>
              <a:t>Make sure that you time your home escape practice. You should be able to get outside in two minutes or less, before the heat and smoke become difficult and deadly.</a:t>
            </a:r>
          </a:p>
          <a:p>
            <a:r>
              <a:rPr lang="en-US" dirty="0"/>
              <a:t> </a:t>
            </a:r>
          </a:p>
          <a:p>
            <a:r>
              <a:rPr lang="en-US" dirty="0"/>
              <a:t>After your children have learned and practiced their escape plan during the day, tell them you will try one at night to practice when it is dark. Keep a flashlight by your bed to help get everyone out safely.</a:t>
            </a:r>
          </a:p>
        </p:txBody>
      </p:sp>
      <p:sp>
        <p:nvSpPr>
          <p:cNvPr id="4" name="Slide Number Placeholder 3"/>
          <p:cNvSpPr>
            <a:spLocks noGrp="1"/>
          </p:cNvSpPr>
          <p:nvPr>
            <p:ph type="sldNum" sz="quarter" idx="10"/>
          </p:nvPr>
        </p:nvSpPr>
        <p:spPr/>
        <p:txBody>
          <a:bodyPr/>
          <a:lstStyle/>
          <a:p>
            <a:fld id="{DB77ADD4-36BA-41BC-84DF-60877E1DA667}" type="slidenum">
              <a:rPr lang="en-US" smtClean="0"/>
              <a:t>28</a:t>
            </a:fld>
            <a:endParaRPr lang="en-US" dirty="0"/>
          </a:p>
        </p:txBody>
      </p:sp>
    </p:spTree>
    <p:extLst>
      <p:ext uri="{BB962C8B-B14F-4D97-AF65-F5344CB8AC3E}">
        <p14:creationId xmlns:p14="http://schemas.microsoft.com/office/powerpoint/2010/main" val="36060361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8888" y="720725"/>
            <a:ext cx="4797425" cy="3598863"/>
          </a:xfrm>
        </p:spPr>
      </p:sp>
      <p:sp>
        <p:nvSpPr>
          <p:cNvPr id="3" name="Notes Placeholder 2"/>
          <p:cNvSpPr>
            <a:spLocks noGrp="1"/>
          </p:cNvSpPr>
          <p:nvPr>
            <p:ph type="body" idx="1"/>
          </p:nvPr>
        </p:nvSpPr>
        <p:spPr/>
        <p:txBody>
          <a:bodyPr/>
          <a:lstStyle/>
          <a:p>
            <a:r>
              <a:rPr lang="en-US" dirty="0"/>
              <a:t>You need to be sure that all windows and doors along your escape paths open easily so you can get out fast. Windows that are painted shut or blocked by fixed security bars (no quick release from the inside) or window air conditioners cannot be used as a second path to safety in a home fire.</a:t>
            </a:r>
          </a:p>
          <a:p>
            <a:r>
              <a:rPr lang="en-US" dirty="0"/>
              <a:t> </a:t>
            </a:r>
          </a:p>
          <a:p>
            <a:r>
              <a:rPr lang="en-US" dirty="0"/>
              <a:t>To prevent injuries, children and adults should only use windows in a real emergency when the primary exit is blocked by fire or smoke.</a:t>
            </a:r>
          </a:p>
        </p:txBody>
      </p:sp>
      <p:sp>
        <p:nvSpPr>
          <p:cNvPr id="4" name="Slide Number Placeholder 3"/>
          <p:cNvSpPr>
            <a:spLocks noGrp="1"/>
          </p:cNvSpPr>
          <p:nvPr>
            <p:ph type="sldNum" sz="quarter" idx="10"/>
          </p:nvPr>
        </p:nvSpPr>
        <p:spPr/>
        <p:txBody>
          <a:bodyPr/>
          <a:lstStyle/>
          <a:p>
            <a:fld id="{DB77ADD4-36BA-41BC-84DF-60877E1DA667}" type="slidenum">
              <a:rPr lang="en-US" smtClean="0"/>
              <a:t>29</a:t>
            </a:fld>
            <a:endParaRPr lang="en-US" dirty="0"/>
          </a:p>
        </p:txBody>
      </p:sp>
    </p:spTree>
    <p:extLst>
      <p:ext uri="{BB962C8B-B14F-4D97-AF65-F5344CB8AC3E}">
        <p14:creationId xmlns:p14="http://schemas.microsoft.com/office/powerpoint/2010/main" val="36060361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8888" y="720725"/>
            <a:ext cx="4797425" cy="3598863"/>
          </a:xfrm>
        </p:spPr>
      </p:sp>
      <p:sp>
        <p:nvSpPr>
          <p:cNvPr id="3" name="Notes Placeholder 2"/>
          <p:cNvSpPr>
            <a:spLocks noGrp="1"/>
          </p:cNvSpPr>
          <p:nvPr>
            <p:ph type="body" idx="1"/>
          </p:nvPr>
        </p:nvSpPr>
        <p:spPr/>
        <p:txBody>
          <a:bodyPr/>
          <a:lstStyle/>
          <a:p>
            <a:r>
              <a:rPr lang="en-US" dirty="0"/>
              <a:t>Working smoke alarms save lives when there’s a fire because they warn you early! This has been proven again and again. Together with a home fire escape plan and home fire drills, they can help families safely escape a home fire.</a:t>
            </a:r>
          </a:p>
          <a:p>
            <a:r>
              <a:rPr lang="en-US" dirty="0"/>
              <a:t> </a:t>
            </a:r>
          </a:p>
          <a:p>
            <a:r>
              <a:rPr lang="en-US" dirty="0"/>
              <a:t>The “Sound Off with the Home Fire Safety Patrol” program combines classroom learning for grades 2 and 3 with home safety visits from firefighters to check and/or install working smoke alarms.</a:t>
            </a:r>
          </a:p>
          <a:p>
            <a:r>
              <a:rPr lang="en-US" dirty="0"/>
              <a:t> </a:t>
            </a:r>
          </a:p>
          <a:p>
            <a:r>
              <a:rPr lang="en-US" b="1" dirty="0"/>
              <a:t>Presenter Note: </a:t>
            </a:r>
            <a:r>
              <a:rPr lang="en-US" dirty="0"/>
              <a:t>Identifies the goals of the Sound Off program.</a:t>
            </a:r>
          </a:p>
          <a:p>
            <a:endParaRPr lang="en-US" dirty="0"/>
          </a:p>
        </p:txBody>
      </p:sp>
      <p:sp>
        <p:nvSpPr>
          <p:cNvPr id="4" name="Slide Number Placeholder 3"/>
          <p:cNvSpPr>
            <a:spLocks noGrp="1"/>
          </p:cNvSpPr>
          <p:nvPr>
            <p:ph type="sldNum" sz="quarter" idx="10"/>
          </p:nvPr>
        </p:nvSpPr>
        <p:spPr/>
        <p:txBody>
          <a:bodyPr/>
          <a:lstStyle/>
          <a:p>
            <a:fld id="{DB77ADD4-36BA-41BC-84DF-60877E1DA667}" type="slidenum">
              <a:rPr lang="en-US" smtClean="0"/>
              <a:t>3</a:t>
            </a:fld>
            <a:endParaRPr lang="en-US" dirty="0"/>
          </a:p>
        </p:txBody>
      </p:sp>
    </p:spTree>
    <p:extLst>
      <p:ext uri="{BB962C8B-B14F-4D97-AF65-F5344CB8AC3E}">
        <p14:creationId xmlns:p14="http://schemas.microsoft.com/office/powerpoint/2010/main" val="122694841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8888" y="720725"/>
            <a:ext cx="4797425" cy="3598863"/>
          </a:xfrm>
        </p:spPr>
      </p:sp>
      <p:sp>
        <p:nvSpPr>
          <p:cNvPr id="3" name="Notes Placeholder 2"/>
          <p:cNvSpPr>
            <a:spLocks noGrp="1"/>
          </p:cNvSpPr>
          <p:nvPr>
            <p:ph type="body" idx="1"/>
          </p:nvPr>
        </p:nvSpPr>
        <p:spPr/>
        <p:txBody>
          <a:bodyPr/>
          <a:lstStyle/>
          <a:p>
            <a:r>
              <a:rPr lang="en-US" sz="1600" b="1" i="1" dirty="0"/>
              <a:t>GET LOW AND GO</a:t>
            </a:r>
            <a:r>
              <a:rPr lang="en-US" sz="1600" dirty="0"/>
              <a:t> is what children and adults need to do when there is smoke from a fire. Smoke rises to the ceiling and contains many toxins that can affect thinking and breathing. The air near the floor is cleaner and crouching low, under the smoke, will help you escape quickly to the outside.</a:t>
            </a:r>
          </a:p>
          <a:p>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you are sleeping with your door closed and hear the smoke alarm SOUND OFF, crack the door open to see if fire or smoke is blocking your exit. If you see smoke or fire, close the door and use your secondary (window) exit. </a:t>
            </a:r>
            <a:r>
              <a:rPr lang="en-US" sz="1200" kern="1200">
                <a:solidFill>
                  <a:schemeClr val="tx1"/>
                </a:solidFill>
                <a:effectLst/>
                <a:latin typeface="+mn-lt"/>
                <a:ea typeface="+mn-ea"/>
                <a:cs typeface="+mn-cs"/>
              </a:rPr>
              <a:t>If you cannot go out the window, wait by the window where the firefighters can see you.</a:t>
            </a:r>
            <a:endParaRPr lang="en-US" dirty="0"/>
          </a:p>
          <a:p>
            <a:r>
              <a:rPr lang="en-US" dirty="0"/>
              <a:t> </a:t>
            </a:r>
          </a:p>
          <a:p>
            <a:r>
              <a:rPr lang="en-US" dirty="0"/>
              <a:t>If your secondary exit is on an upper floor, where you could be seriously injured by exiting: </a:t>
            </a:r>
          </a:p>
          <a:p>
            <a:r>
              <a:rPr lang="en-US" dirty="0"/>
              <a:t>- Stay calm.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Crack the window open and hang a blanket or sheet out to alert firefighters of your location. </a:t>
            </a:r>
            <a:r>
              <a:rPr lang="en-US" sz="1800" dirty="0">
                <a:effectLst/>
                <a:latin typeface="Calibri" panose="020F0502020204030204" pitchFamily="34" charset="0"/>
                <a:ea typeface="Calibri" panose="020F0502020204030204" pitchFamily="34" charset="0"/>
              </a:rPr>
              <a:t>Then close the window to keep smoke from coming in.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r>
              <a:rPr lang="en-US" sz="1800" dirty="0">
                <a:effectLst/>
                <a:latin typeface="Calibri" panose="020F0502020204030204" pitchFamily="34" charset="0"/>
                <a:ea typeface="Calibri" panose="020F0502020204030204" pitchFamily="34" charset="0"/>
              </a:rPr>
              <a:t>Turn on the light in the room, or use a flashlight to signal from the window.</a:t>
            </a:r>
            <a:endParaRPr lang="en-US" dirty="0"/>
          </a:p>
          <a:p>
            <a:r>
              <a:rPr lang="en-US" dirty="0"/>
              <a:t>- Block the crack at the bottom of the door with towels, sheets, or whatever you have available to prevent smoke from entering the room.</a:t>
            </a:r>
          </a:p>
          <a:p>
            <a:r>
              <a:rPr lang="en-US" dirty="0"/>
              <a:t>- Call 9-1-1 and wait for the fire department to arrive.</a:t>
            </a:r>
          </a:p>
          <a:p>
            <a:r>
              <a:rPr lang="en-US" b="1" dirty="0"/>
              <a:t> </a:t>
            </a:r>
            <a:endParaRPr lang="en-US" dirty="0"/>
          </a:p>
          <a:p>
            <a:r>
              <a:rPr lang="en-US" b="1" dirty="0"/>
              <a:t>Presenter Note: </a:t>
            </a:r>
            <a:r>
              <a:rPr lang="en-US" dirty="0"/>
              <a:t>Although all of the above information is not included in the Sound Off lessons for grades 2 and 3, it is valuable for adult audiences.</a:t>
            </a:r>
          </a:p>
        </p:txBody>
      </p:sp>
      <p:sp>
        <p:nvSpPr>
          <p:cNvPr id="4" name="Slide Number Placeholder 3"/>
          <p:cNvSpPr>
            <a:spLocks noGrp="1"/>
          </p:cNvSpPr>
          <p:nvPr>
            <p:ph type="sldNum" sz="quarter" idx="10"/>
          </p:nvPr>
        </p:nvSpPr>
        <p:spPr/>
        <p:txBody>
          <a:bodyPr/>
          <a:lstStyle/>
          <a:p>
            <a:fld id="{DB77ADD4-36BA-41BC-84DF-60877E1DA667}" type="slidenum">
              <a:rPr lang="en-US" smtClean="0"/>
              <a:t>30</a:t>
            </a:fld>
            <a:endParaRPr lang="en-US" dirty="0"/>
          </a:p>
        </p:txBody>
      </p:sp>
    </p:spTree>
    <p:extLst>
      <p:ext uri="{BB962C8B-B14F-4D97-AF65-F5344CB8AC3E}">
        <p14:creationId xmlns:p14="http://schemas.microsoft.com/office/powerpoint/2010/main" val="360603613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8888" y="720725"/>
            <a:ext cx="4797425" cy="3598863"/>
          </a:xfrm>
        </p:spPr>
      </p:sp>
      <p:sp>
        <p:nvSpPr>
          <p:cNvPr id="3" name="Notes Placeholder 2"/>
          <p:cNvSpPr>
            <a:spLocks noGrp="1"/>
          </p:cNvSpPr>
          <p:nvPr>
            <p:ph type="body" idx="1"/>
          </p:nvPr>
        </p:nvSpPr>
        <p:spPr/>
        <p:txBody>
          <a:bodyPr/>
          <a:lstStyle/>
          <a:p>
            <a:pPr defTabSz="937900">
              <a:defRPr/>
            </a:pPr>
            <a:r>
              <a:rPr lang="en-US" dirty="0"/>
              <a:t>Close all doors behind you as you escape to prevent the fire from spreading.</a:t>
            </a:r>
          </a:p>
        </p:txBody>
      </p:sp>
      <p:sp>
        <p:nvSpPr>
          <p:cNvPr id="4" name="Slide Number Placeholder 3"/>
          <p:cNvSpPr>
            <a:spLocks noGrp="1"/>
          </p:cNvSpPr>
          <p:nvPr>
            <p:ph type="sldNum" sz="quarter" idx="10"/>
          </p:nvPr>
        </p:nvSpPr>
        <p:spPr/>
        <p:txBody>
          <a:bodyPr/>
          <a:lstStyle/>
          <a:p>
            <a:fld id="{DB77ADD4-36BA-41BC-84DF-60877E1DA667}" type="slidenum">
              <a:rPr lang="en-US" smtClean="0"/>
              <a:t>31</a:t>
            </a:fld>
            <a:endParaRPr lang="en-US" dirty="0"/>
          </a:p>
        </p:txBody>
      </p:sp>
    </p:spTree>
    <p:extLst>
      <p:ext uri="{BB962C8B-B14F-4D97-AF65-F5344CB8AC3E}">
        <p14:creationId xmlns:p14="http://schemas.microsoft.com/office/powerpoint/2010/main" val="360603613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8888" y="720725"/>
            <a:ext cx="4797425" cy="3598863"/>
          </a:xfrm>
        </p:spPr>
      </p:sp>
      <p:sp>
        <p:nvSpPr>
          <p:cNvPr id="3" name="Notes Placeholder 2"/>
          <p:cNvSpPr>
            <a:spLocks noGrp="1"/>
          </p:cNvSpPr>
          <p:nvPr>
            <p:ph type="body" idx="1"/>
          </p:nvPr>
        </p:nvSpPr>
        <p:spPr/>
        <p:txBody>
          <a:bodyPr/>
          <a:lstStyle/>
          <a:p>
            <a:r>
              <a:rPr lang="en-US" dirty="0"/>
              <a:t>We’ve already discussed the importance of having an outside meeting place as part of your home fire escape plan. </a:t>
            </a:r>
          </a:p>
          <a:p>
            <a:r>
              <a:rPr lang="en-US" dirty="0"/>
              <a:t> </a:t>
            </a:r>
          </a:p>
          <a:p>
            <a:r>
              <a:rPr lang="en-US" dirty="0"/>
              <a:t>It is also important to repeat and emphasize to children that once outside: </a:t>
            </a:r>
          </a:p>
          <a:p>
            <a:r>
              <a:rPr lang="en-US" dirty="0"/>
              <a:t>- Go to your meeting place,</a:t>
            </a:r>
          </a:p>
          <a:p>
            <a:r>
              <a:rPr lang="en-US" dirty="0"/>
              <a:t>- Call 9-1-1,</a:t>
            </a:r>
          </a:p>
          <a:p>
            <a:r>
              <a:rPr lang="en-US" dirty="0"/>
              <a:t>- Know and tell them your address, and </a:t>
            </a:r>
          </a:p>
          <a:p>
            <a:r>
              <a:rPr lang="en-US" dirty="0"/>
              <a:t>- </a:t>
            </a:r>
            <a:r>
              <a:rPr lang="en-US" b="1" dirty="0"/>
              <a:t>NEVER</a:t>
            </a:r>
            <a:r>
              <a:rPr lang="en-US" dirty="0"/>
              <a:t> go back into a burning building.</a:t>
            </a:r>
            <a:r>
              <a:rPr lang="en-US" dirty="0">
                <a:effectLst/>
              </a:rPr>
              <a:t> </a:t>
            </a:r>
            <a:endParaRPr lang="en-US" dirty="0"/>
          </a:p>
        </p:txBody>
      </p:sp>
      <p:sp>
        <p:nvSpPr>
          <p:cNvPr id="4" name="Slide Number Placeholder 3"/>
          <p:cNvSpPr>
            <a:spLocks noGrp="1"/>
          </p:cNvSpPr>
          <p:nvPr>
            <p:ph type="sldNum" sz="quarter" idx="10"/>
          </p:nvPr>
        </p:nvSpPr>
        <p:spPr/>
        <p:txBody>
          <a:bodyPr/>
          <a:lstStyle/>
          <a:p>
            <a:fld id="{DB77ADD4-36BA-41BC-84DF-60877E1DA667}" type="slidenum">
              <a:rPr lang="en-US" smtClean="0"/>
              <a:t>32</a:t>
            </a:fld>
            <a:endParaRPr lang="en-US" dirty="0"/>
          </a:p>
        </p:txBody>
      </p:sp>
    </p:spTree>
    <p:extLst>
      <p:ext uri="{BB962C8B-B14F-4D97-AF65-F5344CB8AC3E}">
        <p14:creationId xmlns:p14="http://schemas.microsoft.com/office/powerpoint/2010/main" val="360603613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“Sound Off with the Home Fire Safety Patrol” program works as a partnership with the fire department, our local schools, parents, caregivers, and all adults in our community to keep everyone safe from fire.</a:t>
            </a:r>
          </a:p>
          <a:p>
            <a:r>
              <a:rPr lang="en-US" dirty="0"/>
              <a:t> </a:t>
            </a:r>
          </a:p>
          <a:p>
            <a:r>
              <a:rPr lang="en-US" b="1" dirty="0"/>
              <a:t>Presenter Note: </a:t>
            </a:r>
            <a:r>
              <a:rPr lang="en-US" dirty="0"/>
              <a:t>Focus on the partnerships that participate in your local/state Sound Off program.</a:t>
            </a:r>
          </a:p>
        </p:txBody>
      </p:sp>
      <p:sp>
        <p:nvSpPr>
          <p:cNvPr id="4" name="Slide Number Placeholder 3"/>
          <p:cNvSpPr>
            <a:spLocks noGrp="1"/>
          </p:cNvSpPr>
          <p:nvPr>
            <p:ph type="sldNum" sz="quarter" idx="10"/>
          </p:nvPr>
        </p:nvSpPr>
        <p:spPr/>
        <p:txBody>
          <a:bodyPr/>
          <a:lstStyle/>
          <a:p>
            <a:fld id="{6D357DAE-7A7D-41C4-8557-4FB794C7F41D}" type="slidenum">
              <a:rPr lang="en-US" smtClean="0"/>
              <a:t>33</a:t>
            </a:fld>
            <a:endParaRPr lang="en-US" dirty="0"/>
          </a:p>
        </p:txBody>
      </p:sp>
    </p:spTree>
    <p:extLst>
      <p:ext uri="{BB962C8B-B14F-4D97-AF65-F5344CB8AC3E}">
        <p14:creationId xmlns:p14="http://schemas.microsoft.com/office/powerpoint/2010/main" val="298983299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8888" y="720725"/>
            <a:ext cx="4797425" cy="3598863"/>
          </a:xfrm>
        </p:spPr>
      </p:sp>
      <p:sp>
        <p:nvSpPr>
          <p:cNvPr id="3" name="Notes Placeholder 2"/>
          <p:cNvSpPr>
            <a:spLocks noGrp="1"/>
          </p:cNvSpPr>
          <p:nvPr>
            <p:ph type="body" idx="1"/>
          </p:nvPr>
        </p:nvSpPr>
        <p:spPr/>
        <p:txBody>
          <a:bodyPr/>
          <a:lstStyle/>
          <a:p>
            <a:pPr defTabSz="937900">
              <a:defRPr/>
            </a:pPr>
            <a:r>
              <a:rPr lang="en-US" dirty="0"/>
              <a:t>The Sound Off program is funded by a grant from the US Department of Homeland Security and FEMA. We thank them for this support. We also thank the National Center for Prevention Initiatives at the Michigan Public Health Institute for overseeing this grant. </a:t>
            </a:r>
          </a:p>
          <a:p>
            <a:endParaRPr lang="en-US" dirty="0"/>
          </a:p>
        </p:txBody>
      </p:sp>
      <p:sp>
        <p:nvSpPr>
          <p:cNvPr id="4" name="Slide Number Placeholder 3"/>
          <p:cNvSpPr>
            <a:spLocks noGrp="1"/>
          </p:cNvSpPr>
          <p:nvPr>
            <p:ph type="sldNum" sz="quarter" idx="10"/>
          </p:nvPr>
        </p:nvSpPr>
        <p:spPr/>
        <p:txBody>
          <a:bodyPr/>
          <a:lstStyle/>
          <a:p>
            <a:fld id="{DB77ADD4-36BA-41BC-84DF-60877E1DA667}" type="slidenum">
              <a:rPr lang="en-US" smtClean="0"/>
              <a:t>34</a:t>
            </a:fld>
            <a:endParaRPr lang="en-US"/>
          </a:p>
        </p:txBody>
      </p:sp>
    </p:spTree>
    <p:extLst>
      <p:ext uri="{BB962C8B-B14F-4D97-AF65-F5344CB8AC3E}">
        <p14:creationId xmlns:p14="http://schemas.microsoft.com/office/powerpoint/2010/main" val="200047944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8888" y="720725"/>
            <a:ext cx="4797425" cy="3598863"/>
          </a:xfrm>
        </p:spPr>
      </p:sp>
      <p:sp>
        <p:nvSpPr>
          <p:cNvPr id="3" name="Notes Placeholder 2"/>
          <p:cNvSpPr>
            <a:spLocks noGrp="1"/>
          </p:cNvSpPr>
          <p:nvPr>
            <p:ph type="body" idx="1"/>
          </p:nvPr>
        </p:nvSpPr>
        <p:spPr/>
        <p:txBody>
          <a:bodyPr/>
          <a:lstStyle/>
          <a:p>
            <a:r>
              <a:rPr lang="en-US" dirty="0"/>
              <a:t>Thanks to the professional curriculum developers at Young Minds Inspired who worked with national fire safety experts to design and test all of the materials for the “Sound Off with the Home Fire Safety Patrol” program…</a:t>
            </a:r>
          </a:p>
          <a:p>
            <a:endParaRPr lang="en-US" dirty="0"/>
          </a:p>
        </p:txBody>
      </p:sp>
      <p:sp>
        <p:nvSpPr>
          <p:cNvPr id="4" name="Slide Number Placeholder 3"/>
          <p:cNvSpPr>
            <a:spLocks noGrp="1"/>
          </p:cNvSpPr>
          <p:nvPr>
            <p:ph type="sldNum" sz="quarter" idx="10"/>
          </p:nvPr>
        </p:nvSpPr>
        <p:spPr/>
        <p:txBody>
          <a:bodyPr/>
          <a:lstStyle/>
          <a:p>
            <a:fld id="{DB77ADD4-36BA-41BC-84DF-60877E1DA667}" type="slidenum">
              <a:rPr lang="en-US" smtClean="0"/>
              <a:t>35</a:t>
            </a:fld>
            <a:endParaRPr lang="en-US"/>
          </a:p>
        </p:txBody>
      </p:sp>
    </p:spTree>
    <p:extLst>
      <p:ext uri="{BB962C8B-B14F-4D97-AF65-F5344CB8AC3E}">
        <p14:creationId xmlns:p14="http://schemas.microsoft.com/office/powerpoint/2010/main" val="286795113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8888" y="720725"/>
            <a:ext cx="4797425" cy="3598863"/>
          </a:xfrm>
        </p:spPr>
      </p:sp>
      <p:sp>
        <p:nvSpPr>
          <p:cNvPr id="3" name="Notes Placeholder 2"/>
          <p:cNvSpPr>
            <a:spLocks noGrp="1"/>
          </p:cNvSpPr>
          <p:nvPr>
            <p:ph type="body" idx="1"/>
          </p:nvPr>
        </p:nvSpPr>
        <p:spPr/>
        <p:txBody>
          <a:bodyPr/>
          <a:lstStyle/>
          <a:p>
            <a:r>
              <a:rPr lang="en-US" dirty="0"/>
              <a:t>Thanks to our other sponsors: FEMA’s Assistance to Firefighters Grant Program and First Alert.</a:t>
            </a:r>
          </a:p>
        </p:txBody>
      </p:sp>
      <p:sp>
        <p:nvSpPr>
          <p:cNvPr id="4" name="Slide Number Placeholder 3"/>
          <p:cNvSpPr>
            <a:spLocks noGrp="1"/>
          </p:cNvSpPr>
          <p:nvPr>
            <p:ph type="sldNum" sz="quarter" idx="10"/>
          </p:nvPr>
        </p:nvSpPr>
        <p:spPr/>
        <p:txBody>
          <a:bodyPr/>
          <a:lstStyle/>
          <a:p>
            <a:fld id="{DB77ADD4-36BA-41BC-84DF-60877E1DA667}" type="slidenum">
              <a:rPr lang="en-US" smtClean="0"/>
              <a:t>36</a:t>
            </a:fld>
            <a:endParaRPr lang="en-US"/>
          </a:p>
        </p:txBody>
      </p:sp>
    </p:spTree>
    <p:extLst>
      <p:ext uri="{BB962C8B-B14F-4D97-AF65-F5344CB8AC3E}">
        <p14:creationId xmlns:p14="http://schemas.microsoft.com/office/powerpoint/2010/main" val="134191830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finally, thank you for taking the time to be here today and for your interest in keeping children and everyone in our community safe from fire using the “Sound Off with the Fire Safety Patrol” program.</a:t>
            </a:r>
          </a:p>
        </p:txBody>
      </p:sp>
      <p:sp>
        <p:nvSpPr>
          <p:cNvPr id="4" name="Slide Number Placeholder 3"/>
          <p:cNvSpPr>
            <a:spLocks noGrp="1"/>
          </p:cNvSpPr>
          <p:nvPr>
            <p:ph type="sldNum" sz="quarter" idx="10"/>
          </p:nvPr>
        </p:nvSpPr>
        <p:spPr/>
        <p:txBody>
          <a:bodyPr/>
          <a:lstStyle/>
          <a:p>
            <a:fld id="{6D357DAE-7A7D-41C4-8557-4FB794C7F41D}" type="slidenum">
              <a:rPr lang="en-US" smtClean="0"/>
              <a:t>37</a:t>
            </a:fld>
            <a:endParaRPr lang="en-US" dirty="0"/>
          </a:p>
        </p:txBody>
      </p:sp>
    </p:spTree>
    <p:extLst>
      <p:ext uri="{BB962C8B-B14F-4D97-AF65-F5344CB8AC3E}">
        <p14:creationId xmlns:p14="http://schemas.microsoft.com/office/powerpoint/2010/main" val="18914791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8888" y="720725"/>
            <a:ext cx="4797425" cy="3598863"/>
          </a:xfrm>
        </p:spPr>
      </p:sp>
      <p:sp>
        <p:nvSpPr>
          <p:cNvPr id="3" name="Notes Placeholder 2"/>
          <p:cNvSpPr>
            <a:spLocks noGrp="1"/>
          </p:cNvSpPr>
          <p:nvPr>
            <p:ph type="body" idx="1"/>
          </p:nvPr>
        </p:nvSpPr>
        <p:spPr/>
        <p:txBody>
          <a:bodyPr/>
          <a:lstStyle/>
          <a:p>
            <a:r>
              <a:rPr lang="en-US" dirty="0"/>
              <a:t>Children love it when firefighters visit their classrooms! It leaves a lasting impression. Sound Off teaches children about the need for working smoke alarms, the sounds smoke alarms make, and what to do when they hear those sounds. It also teaches children how to work with the grown-ups in their lives to find and correct fire dangers in their homes and what to do when there’s a fire. </a:t>
            </a:r>
          </a:p>
          <a:p>
            <a:r>
              <a:rPr lang="en-US" dirty="0"/>
              <a:t> </a:t>
            </a:r>
          </a:p>
          <a:p>
            <a:r>
              <a:rPr lang="en-US" b="1" dirty="0"/>
              <a:t>Presenter Note: </a:t>
            </a:r>
            <a:r>
              <a:rPr lang="en-US" dirty="0"/>
              <a:t>Expand with your personal experiences in the classroom if possible.</a:t>
            </a:r>
          </a:p>
          <a:p>
            <a:r>
              <a:rPr lang="en-US" dirty="0"/>
              <a:t> </a:t>
            </a:r>
          </a:p>
          <a:p>
            <a:endParaRPr lang="en-US" dirty="0"/>
          </a:p>
        </p:txBody>
      </p:sp>
      <p:sp>
        <p:nvSpPr>
          <p:cNvPr id="4" name="Slide Number Placeholder 3"/>
          <p:cNvSpPr>
            <a:spLocks noGrp="1"/>
          </p:cNvSpPr>
          <p:nvPr>
            <p:ph type="sldNum" sz="quarter" idx="10"/>
          </p:nvPr>
        </p:nvSpPr>
        <p:spPr/>
        <p:txBody>
          <a:bodyPr/>
          <a:lstStyle/>
          <a:p>
            <a:fld id="{DB77ADD4-36BA-41BC-84DF-60877E1DA667}" type="slidenum">
              <a:rPr lang="en-US" smtClean="0"/>
              <a:t>4</a:t>
            </a:fld>
            <a:endParaRPr lang="en-US" dirty="0"/>
          </a:p>
        </p:txBody>
      </p:sp>
    </p:spTree>
    <p:extLst>
      <p:ext uri="{BB962C8B-B14F-4D97-AF65-F5344CB8AC3E}">
        <p14:creationId xmlns:p14="http://schemas.microsoft.com/office/powerpoint/2010/main" val="2392079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8888" y="720725"/>
            <a:ext cx="4797425" cy="3598863"/>
          </a:xfrm>
        </p:spPr>
      </p:sp>
      <p:sp>
        <p:nvSpPr>
          <p:cNvPr id="3" name="Notes Placeholder 2"/>
          <p:cNvSpPr>
            <a:spLocks noGrp="1"/>
          </p:cNvSpPr>
          <p:nvPr>
            <p:ph type="body" idx="1"/>
          </p:nvPr>
        </p:nvSpPr>
        <p:spPr>
          <a:xfrm>
            <a:off x="731521" y="4560570"/>
            <a:ext cx="5852160" cy="4525989"/>
          </a:xfrm>
        </p:spPr>
        <p:txBody>
          <a:bodyPr/>
          <a:lstStyle/>
          <a:p>
            <a:r>
              <a:rPr lang="en-US" b="1" dirty="0"/>
              <a:t>The Sound Off program presents four lifesaving lessons for children:</a:t>
            </a:r>
          </a:p>
          <a:p>
            <a:pPr marL="175856" indent="-175856">
              <a:spcAft>
                <a:spcPts val="615"/>
              </a:spcAft>
              <a:buFont typeface="Arial"/>
              <a:buChar char="•"/>
            </a:pPr>
            <a:r>
              <a:rPr lang="en-US" dirty="0"/>
              <a:t>The first lesson teaches that every home should have working smoke alarms. Smoke alarms make a loud </a:t>
            </a:r>
            <a:r>
              <a:rPr lang="en-US" b="1" dirty="0"/>
              <a:t>Beep-Beep-Beep</a:t>
            </a:r>
            <a:r>
              <a:rPr lang="en-US" b="0" dirty="0"/>
              <a:t> </a:t>
            </a:r>
            <a:r>
              <a:rPr lang="en-US" dirty="0"/>
              <a:t>if there is a fire in your home and give you time so you wake up and can get to a safe place outside.  </a:t>
            </a:r>
          </a:p>
          <a:p>
            <a:pPr marL="175856" indent="-175856">
              <a:spcAft>
                <a:spcPts val="615"/>
              </a:spcAft>
              <a:buFont typeface="Arial"/>
              <a:buChar char="•"/>
            </a:pPr>
            <a:r>
              <a:rPr lang="en-US" dirty="0"/>
              <a:t>Sometimes smoke alarms make a different sound we call a “chirp.” This sound is a warning that the battery power is running low. If you hear the chirp you need to put in a new battery immediately to stop the chirp sound and keep the alarm working. Or, if your alarm is the kind that does not have a replaceable battery, the chirp means you need a new alarm. The “chirp” and </a:t>
            </a:r>
            <a:r>
              <a:rPr lang="en-US" b="1" dirty="0"/>
              <a:t>Beep-Beep-Beep</a:t>
            </a:r>
            <a:r>
              <a:rPr lang="en-US" dirty="0"/>
              <a:t> can be a little confusing and it is important to know what each sound means so you and your family can stay safe from fire.</a:t>
            </a:r>
          </a:p>
          <a:p>
            <a:pPr marL="175856" indent="-175856">
              <a:buFont typeface="Arial"/>
              <a:buChar char="•"/>
            </a:pPr>
            <a:r>
              <a:rPr lang="en-US" dirty="0"/>
              <a:t>The second lesson teaches children to be able to see things in their home that might be a fire danger. If they see these things, they need to tell you or a trusted grown-up about the problem so you can fix it. </a:t>
            </a:r>
          </a:p>
          <a:p>
            <a:pPr marL="175856" indent="-175856">
              <a:buFont typeface="Arial"/>
              <a:buChar char="•"/>
            </a:pPr>
            <a:r>
              <a:rPr lang="en-US" dirty="0"/>
              <a:t>The third lesson teaches children how to make a home fire escape map so all family members know what to do when the alarms go </a:t>
            </a:r>
            <a:r>
              <a:rPr lang="en-US" b="1" dirty="0"/>
              <a:t>Beep-Beep-Beep</a:t>
            </a:r>
            <a:r>
              <a:rPr lang="en-US" b="0" dirty="0"/>
              <a:t> </a:t>
            </a:r>
            <a:r>
              <a:rPr lang="en-US" dirty="0"/>
              <a:t>over and over.</a:t>
            </a:r>
          </a:p>
          <a:p>
            <a:pPr marL="175856" marR="0" lvl="0" indent="-175856" algn="l" defTabSz="914400" rtl="0" eaLnBrk="1" fontAlgn="auto" latinLnBrk="0" hangingPunct="1">
              <a:lnSpc>
                <a:spcPct val="100000"/>
              </a:lnSpc>
              <a:spcBef>
                <a:spcPts val="0"/>
              </a:spcBef>
              <a:spcAft>
                <a:spcPts val="0"/>
              </a:spcAft>
              <a:buClrTx/>
              <a:buSzTx/>
              <a:buFont typeface="Arial"/>
              <a:buChar char="•"/>
              <a:tabLst/>
              <a:defRPr/>
            </a:pPr>
            <a:r>
              <a:rPr lang="en-US" dirty="0">
                <a:solidFill>
                  <a:srgbClr val="FF0000"/>
                </a:solidFill>
              </a:rPr>
              <a:t>The fourth lesson is a take-home activity that shows families how to practice a family fire drill. </a:t>
            </a:r>
            <a:r>
              <a:rPr lang="en-US" sz="1200" kern="1200" dirty="0">
                <a:solidFill>
                  <a:schemeClr val="tx1"/>
                </a:solidFill>
                <a:effectLst/>
                <a:latin typeface="+mn-lt"/>
                <a:ea typeface="+mn-ea"/>
                <a:cs typeface="+mn-cs"/>
              </a:rPr>
              <a:t>A family should practice a home fire drill at least two times a year. This way everyone will know what to do if there is a fire in the home. </a:t>
            </a:r>
            <a:endParaRPr lang="en-US" dirty="0">
              <a:solidFill>
                <a:srgbClr val="FF0000"/>
              </a:solidFill>
            </a:endParaRPr>
          </a:p>
          <a:p>
            <a:r>
              <a:rPr lang="en-US" dirty="0"/>
              <a:t> </a:t>
            </a:r>
          </a:p>
          <a:p>
            <a:r>
              <a:rPr lang="en-US" b="1" dirty="0"/>
              <a:t>Presenter Note: </a:t>
            </a:r>
            <a:r>
              <a:rPr lang="en-US" dirty="0"/>
              <a:t>Briefly explain the four Sound Off lessons without going into great detail on smoke alarms or escape planning/practice as this will be covered later in the presentation. Fun activity sheets for children are available in English and Spanish for each lesson.</a:t>
            </a:r>
          </a:p>
        </p:txBody>
      </p:sp>
      <p:sp>
        <p:nvSpPr>
          <p:cNvPr id="4" name="Slide Number Placeholder 3"/>
          <p:cNvSpPr>
            <a:spLocks noGrp="1"/>
          </p:cNvSpPr>
          <p:nvPr>
            <p:ph type="sldNum" sz="quarter" idx="10"/>
          </p:nvPr>
        </p:nvSpPr>
        <p:spPr/>
        <p:txBody>
          <a:bodyPr/>
          <a:lstStyle/>
          <a:p>
            <a:fld id="{DB77ADD4-36BA-41BC-84DF-60877E1DA667}" type="slidenum">
              <a:rPr lang="en-US" smtClean="0"/>
              <a:t>5</a:t>
            </a:fld>
            <a:endParaRPr lang="en-US" dirty="0"/>
          </a:p>
        </p:txBody>
      </p:sp>
    </p:spTree>
    <p:extLst>
      <p:ext uri="{BB962C8B-B14F-4D97-AF65-F5344CB8AC3E}">
        <p14:creationId xmlns:p14="http://schemas.microsoft.com/office/powerpoint/2010/main" val="31237726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8888" y="720725"/>
            <a:ext cx="4797425" cy="3598863"/>
          </a:xfrm>
        </p:spPr>
      </p:sp>
      <p:sp>
        <p:nvSpPr>
          <p:cNvPr id="3" name="Notes Placeholder 2"/>
          <p:cNvSpPr>
            <a:spLocks noGrp="1"/>
          </p:cNvSpPr>
          <p:nvPr>
            <p:ph type="body" idx="1"/>
          </p:nvPr>
        </p:nvSpPr>
        <p:spPr/>
        <p:txBody>
          <a:bodyPr/>
          <a:lstStyle/>
          <a:p>
            <a:r>
              <a:rPr lang="en-US" dirty="0"/>
              <a:t>Firefighters and teachers present Sound Off </a:t>
            </a:r>
            <a:r>
              <a:rPr lang="en-US" dirty="0">
                <a:solidFill>
                  <a:srgbClr val="FF0000"/>
                </a:solidFill>
              </a:rPr>
              <a:t>lessons, activities, and videos </a:t>
            </a:r>
            <a:r>
              <a:rPr lang="en-US" dirty="0"/>
              <a:t>in a fun and interactive way. This firefighter is using the Sound Off digital whiteboard activity to teach children about smoke alarm sounds, where smoke alarms should be located in a home, and the importance of escape planning and having a fire drill at least twice a year to practice the plan and help keep families safe from fire.</a:t>
            </a:r>
          </a:p>
          <a:p>
            <a:r>
              <a:rPr lang="en-US" dirty="0"/>
              <a:t> </a:t>
            </a:r>
          </a:p>
          <a:p>
            <a:r>
              <a:rPr lang="en-US" b="1" dirty="0"/>
              <a:t>Presenter Note: </a:t>
            </a:r>
            <a:r>
              <a:rPr lang="en-US" dirty="0"/>
              <a:t>Emphasize that having firefighters in the classroom, together with the Sound Off program’s effective, interactive teaching methods, keeps children engaged and interested.</a:t>
            </a:r>
          </a:p>
        </p:txBody>
      </p:sp>
      <p:sp>
        <p:nvSpPr>
          <p:cNvPr id="4" name="Slide Number Placeholder 3"/>
          <p:cNvSpPr>
            <a:spLocks noGrp="1"/>
          </p:cNvSpPr>
          <p:nvPr>
            <p:ph type="sldNum" sz="quarter" idx="10"/>
          </p:nvPr>
        </p:nvSpPr>
        <p:spPr/>
        <p:txBody>
          <a:bodyPr/>
          <a:lstStyle/>
          <a:p>
            <a:fld id="{DB77ADD4-36BA-41BC-84DF-60877E1DA667}" type="slidenum">
              <a:rPr lang="en-US" smtClean="0"/>
              <a:t>6</a:t>
            </a:fld>
            <a:endParaRPr lang="en-US" dirty="0"/>
          </a:p>
        </p:txBody>
      </p:sp>
    </p:spTree>
    <p:extLst>
      <p:ext uri="{BB962C8B-B14F-4D97-AF65-F5344CB8AC3E}">
        <p14:creationId xmlns:p14="http://schemas.microsoft.com/office/powerpoint/2010/main" val="40329347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Sound Off also has an App you can download to your phone or tablet from the App Store or Google Play. The App lets you and your children play three fun games that illustrate the three key Sound Off lessons – smoke alarm sounds, finding home fire dangers in a drawing, and making a plan to escape the house if there’s a fire. The App makes the smoke alarm sounds, which reinforces the classroom lessons. The App also includes the storybook and four videos that support the program lessons that you can watch at home with your children. </a:t>
            </a:r>
          </a:p>
          <a:p>
            <a:r>
              <a:rPr lang="en-US" dirty="0"/>
              <a:t> </a:t>
            </a:r>
          </a:p>
          <a:p>
            <a:r>
              <a:rPr lang="en-US" b="1" dirty="0"/>
              <a:t>Presenter Note:  </a:t>
            </a:r>
            <a:r>
              <a:rPr lang="en-US" dirty="0"/>
              <a:t>This is is a useful tool to use with parents/caregivers and all adults during home visits. The Sound Off App is available with English and Spanish audio.</a:t>
            </a:r>
          </a:p>
          <a:p>
            <a:endParaRPr lang="en-US" dirty="0"/>
          </a:p>
        </p:txBody>
      </p:sp>
      <p:sp>
        <p:nvSpPr>
          <p:cNvPr id="4" name="Slide Number Placeholder 3"/>
          <p:cNvSpPr>
            <a:spLocks noGrp="1"/>
          </p:cNvSpPr>
          <p:nvPr>
            <p:ph type="sldNum" sz="quarter" idx="10"/>
          </p:nvPr>
        </p:nvSpPr>
        <p:spPr/>
        <p:txBody>
          <a:bodyPr/>
          <a:lstStyle/>
          <a:p>
            <a:fld id="{6D357DAE-7A7D-41C4-8557-4FB794C7F41D}" type="slidenum">
              <a:rPr lang="en-US" smtClean="0"/>
              <a:t>7</a:t>
            </a:fld>
            <a:endParaRPr lang="en-US" dirty="0"/>
          </a:p>
        </p:txBody>
      </p:sp>
    </p:spTree>
    <p:extLst>
      <p:ext uri="{BB962C8B-B14F-4D97-AF65-F5344CB8AC3E}">
        <p14:creationId xmlns:p14="http://schemas.microsoft.com/office/powerpoint/2010/main" val="16006141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Sound Off now has four short videos in English and Spanish that </a:t>
            </a:r>
            <a:r>
              <a:rPr lang="en-US" sz="1200" dirty="0">
                <a:effectLst/>
                <a:latin typeface="Segoe UI" panose="020B0502040204020203" pitchFamily="34" charset="0"/>
              </a:rPr>
              <a:t>you and your children can watch together. </a:t>
            </a:r>
            <a:r>
              <a:rPr lang="en-US" sz="1800" dirty="0">
                <a:effectLst/>
                <a:latin typeface="Segoe UI" panose="020B0502040204020203" pitchFamily="34" charset="0"/>
              </a:rPr>
              <a:t>The videos reinforce the topics covered in the activity sheets:</a:t>
            </a:r>
            <a:endParaRPr lang="en-US" sz="1800" dirty="0">
              <a:effectLst/>
              <a:latin typeface="Arial" panose="020B0604020202020204" pitchFamily="34" charset="0"/>
            </a:endParaRPr>
          </a:p>
          <a:p>
            <a:r>
              <a:rPr lang="en-US" sz="1800" dirty="0">
                <a:effectLst/>
                <a:latin typeface="Segoe UI" panose="020B0502040204020203" pitchFamily="34" charset="0"/>
              </a:rPr>
              <a:t>-Safety Sounds!</a:t>
            </a:r>
            <a:endParaRPr lang="en-US" sz="1800" dirty="0">
              <a:effectLst/>
              <a:latin typeface="Arial" panose="020B0604020202020204" pitchFamily="34" charset="0"/>
            </a:endParaRPr>
          </a:p>
          <a:p>
            <a:r>
              <a:rPr lang="en-US" sz="1800" dirty="0">
                <a:effectLst/>
                <a:latin typeface="Segoe UI" panose="020B0502040204020203" pitchFamily="34" charset="0"/>
              </a:rPr>
              <a:t>-Home Fire Dangers</a:t>
            </a:r>
            <a:endParaRPr lang="en-US" sz="1800" dirty="0">
              <a:effectLst/>
              <a:latin typeface="Arial" panose="020B0604020202020204" pitchFamily="34" charset="0"/>
            </a:endParaRPr>
          </a:p>
          <a:p>
            <a:r>
              <a:rPr lang="en-US" sz="1800" dirty="0">
                <a:effectLst/>
                <a:latin typeface="Segoe UI" panose="020B0502040204020203" pitchFamily="34" charset="0"/>
              </a:rPr>
              <a:t>-Home Fire Escape Map – making a plan and having a home fire drill</a:t>
            </a:r>
          </a:p>
          <a:p>
            <a:r>
              <a:rPr lang="en-US" sz="1800" dirty="0">
                <a:effectLst/>
                <a:latin typeface="Segoe UI" panose="020B0502040204020203" pitchFamily="34" charset="0"/>
              </a:rPr>
              <a:t>-Home Fire Drills</a:t>
            </a:r>
            <a:endParaRPr lang="en-US" sz="1800" dirty="0">
              <a:effectLst/>
              <a:latin typeface="Arial" panose="020B0604020202020204" pitchFamily="34" charset="0"/>
            </a:endParaRPr>
          </a:p>
          <a:p>
            <a:r>
              <a:rPr lang="en-US" sz="1800" dirty="0">
                <a:effectLst/>
                <a:latin typeface="Segoe UI" panose="020B0502040204020203" pitchFamily="34" charset="0"/>
              </a:rPr>
              <a:t>Families can view the videos at </a:t>
            </a:r>
            <a:r>
              <a:rPr lang="en-US" sz="1800" b="1" dirty="0">
                <a:effectLst/>
                <a:latin typeface="Segoe UI" panose="020B0502040204020203" pitchFamily="34" charset="0"/>
              </a:rPr>
              <a:t>ymiclassroom.com/</a:t>
            </a:r>
            <a:r>
              <a:rPr lang="en-US" sz="1800" b="1" dirty="0" err="1">
                <a:effectLst/>
                <a:latin typeface="Segoe UI" panose="020B0502040204020203" pitchFamily="34" charset="0"/>
              </a:rPr>
              <a:t>soundoffathome</a:t>
            </a:r>
            <a:r>
              <a:rPr lang="en-US" sz="1800" b="1" dirty="0">
                <a:effectLst/>
                <a:latin typeface="Segoe UI" panose="020B0502040204020203" pitchFamily="34" charset="0"/>
              </a:rPr>
              <a:t>  </a:t>
            </a:r>
            <a:r>
              <a:rPr lang="en-US" b="1" dirty="0"/>
              <a:t> </a:t>
            </a:r>
          </a:p>
          <a:p>
            <a:r>
              <a:rPr lang="en-US" b="1" dirty="0"/>
              <a:t>Presenter Note:  </a:t>
            </a:r>
            <a:r>
              <a:rPr lang="en-US" dirty="0"/>
              <a:t>Families can watch the videos after their children complete the activities so children can share what they learned with their families. </a:t>
            </a:r>
          </a:p>
        </p:txBody>
      </p:sp>
      <p:sp>
        <p:nvSpPr>
          <p:cNvPr id="4" name="Slide Number Placeholder 3"/>
          <p:cNvSpPr>
            <a:spLocks noGrp="1"/>
          </p:cNvSpPr>
          <p:nvPr>
            <p:ph type="sldNum" sz="quarter" idx="10"/>
          </p:nvPr>
        </p:nvSpPr>
        <p:spPr/>
        <p:txBody>
          <a:bodyPr/>
          <a:lstStyle/>
          <a:p>
            <a:fld id="{6D357DAE-7A7D-41C4-8557-4FB794C7F41D}" type="slidenum">
              <a:rPr lang="en-US" smtClean="0"/>
              <a:t>8</a:t>
            </a:fld>
            <a:endParaRPr lang="en-US" dirty="0"/>
          </a:p>
        </p:txBody>
      </p:sp>
    </p:spTree>
    <p:extLst>
      <p:ext uri="{BB962C8B-B14F-4D97-AF65-F5344CB8AC3E}">
        <p14:creationId xmlns:p14="http://schemas.microsoft.com/office/powerpoint/2010/main" val="33525936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8888" y="720725"/>
            <a:ext cx="4797425" cy="3598863"/>
          </a:xfrm>
        </p:spPr>
      </p:sp>
      <p:sp>
        <p:nvSpPr>
          <p:cNvPr id="3" name="Notes Placeholder 2"/>
          <p:cNvSpPr>
            <a:spLocks noGrp="1"/>
          </p:cNvSpPr>
          <p:nvPr>
            <p:ph type="body" idx="1"/>
          </p:nvPr>
        </p:nvSpPr>
        <p:spPr/>
        <p:txBody>
          <a:bodyPr/>
          <a:lstStyle/>
          <a:p>
            <a:r>
              <a:rPr lang="en-US" dirty="0"/>
              <a:t>This next section will provide you with all the information about smoke alarms that is taught in the Sound Off program.</a:t>
            </a:r>
          </a:p>
          <a:p>
            <a:r>
              <a:rPr lang="en-US" dirty="0"/>
              <a:t> </a:t>
            </a:r>
          </a:p>
          <a:p>
            <a:r>
              <a:rPr lang="en-US" dirty="0"/>
              <a:t>It is important for all children and adults to recognize the different sounds a smoke alarm might make so you can take action quickly to keep your family safe from fire.</a:t>
            </a:r>
          </a:p>
          <a:p>
            <a:r>
              <a:rPr lang="en-US" dirty="0"/>
              <a:t> </a:t>
            </a:r>
          </a:p>
          <a:p>
            <a:r>
              <a:rPr lang="en-US" b="1" dirty="0"/>
              <a:t>Presenter Note: </a:t>
            </a:r>
            <a:r>
              <a:rPr lang="en-US" dirty="0"/>
              <a:t>This is an introduction to cover slides #9-20.</a:t>
            </a:r>
          </a:p>
          <a:p>
            <a:r>
              <a:rPr lang="en-US" dirty="0"/>
              <a:t> </a:t>
            </a:r>
          </a:p>
        </p:txBody>
      </p:sp>
      <p:sp>
        <p:nvSpPr>
          <p:cNvPr id="4" name="Slide Number Placeholder 3"/>
          <p:cNvSpPr>
            <a:spLocks noGrp="1"/>
          </p:cNvSpPr>
          <p:nvPr>
            <p:ph type="sldNum" sz="quarter" idx="10"/>
          </p:nvPr>
        </p:nvSpPr>
        <p:spPr/>
        <p:txBody>
          <a:bodyPr/>
          <a:lstStyle/>
          <a:p>
            <a:fld id="{DB77ADD4-36BA-41BC-84DF-60877E1DA667}" type="slidenum">
              <a:rPr lang="en-US" smtClean="0"/>
              <a:t>9</a:t>
            </a:fld>
            <a:endParaRPr lang="en-US" dirty="0"/>
          </a:p>
        </p:txBody>
      </p:sp>
    </p:spTree>
    <p:extLst>
      <p:ext uri="{BB962C8B-B14F-4D97-AF65-F5344CB8AC3E}">
        <p14:creationId xmlns:p14="http://schemas.microsoft.com/office/powerpoint/2010/main" val="36060361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65BFE69-D0EF-4AE8-ADC5-3B6977F3DAEE}" type="datetimeFigureOut">
              <a:rPr lang="en-US" smtClean="0"/>
              <a:t>1/8/2026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C59B226-8047-448D-83A9-806CC086C769}" type="slidenum">
              <a:rPr lang="en-US" smtClean="0"/>
              <a:t>‹#›</a:t>
            </a:fld>
            <a:endParaRPr lang="en-US" dirty="0"/>
          </a:p>
        </p:txBody>
      </p:sp>
    </p:spTree>
    <p:extLst>
      <p:ext uri="{BB962C8B-B14F-4D97-AF65-F5344CB8AC3E}">
        <p14:creationId xmlns:p14="http://schemas.microsoft.com/office/powerpoint/2010/main" val="697018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65BFE69-D0EF-4AE8-ADC5-3B6977F3DAEE}" type="datetimeFigureOut">
              <a:rPr lang="en-US" smtClean="0"/>
              <a:t>1/8/2026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C59B226-8047-448D-83A9-806CC086C769}" type="slidenum">
              <a:rPr lang="en-US" smtClean="0"/>
              <a:t>‹#›</a:t>
            </a:fld>
            <a:endParaRPr lang="en-US" dirty="0"/>
          </a:p>
        </p:txBody>
      </p:sp>
    </p:spTree>
    <p:extLst>
      <p:ext uri="{BB962C8B-B14F-4D97-AF65-F5344CB8AC3E}">
        <p14:creationId xmlns:p14="http://schemas.microsoft.com/office/powerpoint/2010/main" val="4099700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65BFE69-D0EF-4AE8-ADC5-3B6977F3DAEE}" type="datetimeFigureOut">
              <a:rPr lang="en-US" smtClean="0"/>
              <a:t>1/8/2026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C59B226-8047-448D-83A9-806CC086C769}" type="slidenum">
              <a:rPr lang="en-US" smtClean="0"/>
              <a:t>‹#›</a:t>
            </a:fld>
            <a:endParaRPr lang="en-US" dirty="0"/>
          </a:p>
        </p:txBody>
      </p:sp>
    </p:spTree>
    <p:extLst>
      <p:ext uri="{BB962C8B-B14F-4D97-AF65-F5344CB8AC3E}">
        <p14:creationId xmlns:p14="http://schemas.microsoft.com/office/powerpoint/2010/main" val="13770538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2_Title Slide">
    <p:spTree>
      <p:nvGrpSpPr>
        <p:cNvPr id="1" name=""/>
        <p:cNvGrpSpPr/>
        <p:nvPr/>
      </p:nvGrpSpPr>
      <p:grpSpPr>
        <a:xfrm>
          <a:off x="0" y="0"/>
          <a:ext cx="0" cy="0"/>
          <a:chOff x="0" y="0"/>
          <a:chExt cx="0" cy="0"/>
        </a:xfrm>
      </p:grpSpPr>
      <p:pic>
        <p:nvPicPr>
          <p:cNvPr id="7" name="Picture 2" descr="G:\Scholastic\Frameworks, Reporting and Presentations\Communispace_Logo_WHITE.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469901" y="6101227"/>
            <a:ext cx="805108" cy="534524"/>
          </a:xfrm>
          <a:prstGeom prst="rect">
            <a:avLst/>
          </a:prstGeom>
          <a:noFill/>
          <a:extLst>
            <a:ext uri="{909E8E84-426E-40dd-AFC4-6F175D3DCCD1}">
              <a14:hiddenFill xmlns="" xmlns:a14="http://schemas.microsoft.com/office/drawing/2010/main">
                <a:solidFill>
                  <a:srgbClr val="FFFFFF"/>
                </a:solidFill>
              </a14:hiddenFill>
            </a:ext>
          </a:extLst>
        </p:spPr>
      </p:pic>
      <p:sp>
        <p:nvSpPr>
          <p:cNvPr id="5" name="Title 1"/>
          <p:cNvSpPr>
            <a:spLocks noGrp="1"/>
          </p:cNvSpPr>
          <p:nvPr>
            <p:ph type="title"/>
          </p:nvPr>
        </p:nvSpPr>
        <p:spPr>
          <a:xfrm>
            <a:off x="685800" y="639764"/>
            <a:ext cx="7772400" cy="427037"/>
          </a:xfrm>
        </p:spPr>
        <p:txBody>
          <a:bodyPr/>
          <a:lstStyle/>
          <a:p>
            <a:r>
              <a:rPr lang="en-US" dirty="0"/>
              <a:t>Click to edit Master title style</a:t>
            </a:r>
          </a:p>
        </p:txBody>
      </p:sp>
      <p:sp>
        <p:nvSpPr>
          <p:cNvPr id="6" name="Content Placeholder 2"/>
          <p:cNvSpPr>
            <a:spLocks noGrp="1"/>
          </p:cNvSpPr>
          <p:nvPr>
            <p:ph idx="1"/>
          </p:nvPr>
        </p:nvSpPr>
        <p:spPr>
          <a:xfrm>
            <a:off x="685800" y="1295400"/>
            <a:ext cx="7772400" cy="4648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204920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3_Title Slide">
    <p:spTree>
      <p:nvGrpSpPr>
        <p:cNvPr id="1" name=""/>
        <p:cNvGrpSpPr/>
        <p:nvPr/>
      </p:nvGrpSpPr>
      <p:grpSpPr>
        <a:xfrm>
          <a:off x="0" y="0"/>
          <a:ext cx="0" cy="0"/>
          <a:chOff x="0" y="0"/>
          <a:chExt cx="0" cy="0"/>
        </a:xfrm>
      </p:grpSpPr>
      <p:pic>
        <p:nvPicPr>
          <p:cNvPr id="7" name="Picture 2" descr="G:\Scholastic\Frameworks, Reporting and Presentations\Communispace_Logo_WHITE.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469901" y="6101227"/>
            <a:ext cx="805108" cy="534524"/>
          </a:xfrm>
          <a:prstGeom prst="rect">
            <a:avLst/>
          </a:prstGeom>
          <a:noFill/>
          <a:extLst>
            <a:ext uri="{909E8E84-426E-40dd-AFC4-6F175D3DCCD1}">
              <a14:hiddenFill xmlns="" xmlns:a14="http://schemas.microsoft.com/office/drawing/2010/main">
                <a:solidFill>
                  <a:srgbClr val="FFFFFF"/>
                </a:solidFill>
              </a14:hiddenFill>
            </a:ext>
          </a:extLst>
        </p:spPr>
      </p:pic>
      <p:sp>
        <p:nvSpPr>
          <p:cNvPr id="8" name="Title 1"/>
          <p:cNvSpPr>
            <a:spLocks noGrp="1"/>
          </p:cNvSpPr>
          <p:nvPr>
            <p:ph type="title"/>
          </p:nvPr>
        </p:nvSpPr>
        <p:spPr>
          <a:xfrm>
            <a:off x="685800" y="639764"/>
            <a:ext cx="7772400" cy="427037"/>
          </a:xfrm>
        </p:spPr>
        <p:txBody>
          <a:bodyPr/>
          <a:lstStyle/>
          <a:p>
            <a:r>
              <a:rPr lang="en-US" dirty="0"/>
              <a:t>Click to edit Master title style</a:t>
            </a:r>
          </a:p>
        </p:txBody>
      </p:sp>
    </p:spTree>
    <p:extLst>
      <p:ext uri="{BB962C8B-B14F-4D97-AF65-F5344CB8AC3E}">
        <p14:creationId xmlns:p14="http://schemas.microsoft.com/office/powerpoint/2010/main" val="17123427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4_Title Slide">
    <p:spTree>
      <p:nvGrpSpPr>
        <p:cNvPr id="1" name=""/>
        <p:cNvGrpSpPr/>
        <p:nvPr/>
      </p:nvGrpSpPr>
      <p:grpSpPr>
        <a:xfrm>
          <a:off x="0" y="0"/>
          <a:ext cx="0" cy="0"/>
          <a:chOff x="0" y="0"/>
          <a:chExt cx="0" cy="0"/>
        </a:xfrm>
      </p:grpSpPr>
      <p:pic>
        <p:nvPicPr>
          <p:cNvPr id="7" name="Picture 2" descr="G:\Scholastic\Frameworks, Reporting and Presentations\Communispace_Logo_WHITE.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469901" y="6101227"/>
            <a:ext cx="805108" cy="534524"/>
          </a:xfrm>
          <a:prstGeom prst="rect">
            <a:avLst/>
          </a:prstGeom>
          <a:noFill/>
          <a:extLst>
            <a:ext uri="{909E8E84-426E-40dd-AFC4-6F175D3DCCD1}">
              <a14:hiddenFill xmlns="" xmlns:a14="http://schemas.microsoft.com/office/drawing/2010/main">
                <a:solidFill>
                  <a:srgbClr val="FFFFFF"/>
                </a:solidFill>
              </a14:hiddenFill>
            </a:ext>
          </a:extLst>
        </p:spPr>
      </p:pic>
      <p:sp>
        <p:nvSpPr>
          <p:cNvPr id="8" name="Title 1"/>
          <p:cNvSpPr>
            <a:spLocks noGrp="1"/>
          </p:cNvSpPr>
          <p:nvPr>
            <p:ph type="title"/>
          </p:nvPr>
        </p:nvSpPr>
        <p:spPr>
          <a:xfrm>
            <a:off x="685800" y="639764"/>
            <a:ext cx="7772400" cy="427037"/>
          </a:xfrm>
        </p:spPr>
        <p:txBody>
          <a:bodyPr/>
          <a:lstStyle/>
          <a:p>
            <a:r>
              <a:rPr lang="en-US" dirty="0"/>
              <a:t>Click to edit Master title style</a:t>
            </a:r>
          </a:p>
        </p:txBody>
      </p:sp>
    </p:spTree>
    <p:extLst>
      <p:ext uri="{BB962C8B-B14F-4D97-AF65-F5344CB8AC3E}">
        <p14:creationId xmlns:p14="http://schemas.microsoft.com/office/powerpoint/2010/main" val="22216924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5_Title Slide">
    <p:spTree>
      <p:nvGrpSpPr>
        <p:cNvPr id="1" name=""/>
        <p:cNvGrpSpPr/>
        <p:nvPr/>
      </p:nvGrpSpPr>
      <p:grpSpPr>
        <a:xfrm>
          <a:off x="0" y="0"/>
          <a:ext cx="0" cy="0"/>
          <a:chOff x="0" y="0"/>
          <a:chExt cx="0" cy="0"/>
        </a:xfrm>
      </p:grpSpPr>
      <p:pic>
        <p:nvPicPr>
          <p:cNvPr id="7" name="Picture 2" descr="G:\Scholastic\Frameworks, Reporting and Presentations\Communispace_Logo_WHITE.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469901" y="6101227"/>
            <a:ext cx="805108" cy="534524"/>
          </a:xfrm>
          <a:prstGeom prst="rect">
            <a:avLst/>
          </a:prstGeom>
          <a:noFill/>
          <a:extLst>
            <a:ext uri="{909E8E84-426E-40dd-AFC4-6F175D3DCCD1}">
              <a14:hiddenFill xmlns="" xmlns:a14="http://schemas.microsoft.com/office/drawing/2010/main">
                <a:solidFill>
                  <a:srgbClr val="FFFFFF"/>
                </a:solidFill>
              </a14:hiddenFill>
            </a:ext>
          </a:extLst>
        </p:spPr>
      </p:pic>
      <p:sp>
        <p:nvSpPr>
          <p:cNvPr id="8" name="Title 1"/>
          <p:cNvSpPr>
            <a:spLocks noGrp="1"/>
          </p:cNvSpPr>
          <p:nvPr>
            <p:ph type="title"/>
          </p:nvPr>
        </p:nvSpPr>
        <p:spPr>
          <a:xfrm>
            <a:off x="685800" y="639764"/>
            <a:ext cx="7772400" cy="427037"/>
          </a:xfrm>
        </p:spPr>
        <p:txBody>
          <a:bodyPr/>
          <a:lstStyle/>
          <a:p>
            <a:r>
              <a:rPr lang="en-US" dirty="0"/>
              <a:t>Click to edit Master title style</a:t>
            </a:r>
          </a:p>
        </p:txBody>
      </p:sp>
    </p:spTree>
    <p:extLst>
      <p:ext uri="{BB962C8B-B14F-4D97-AF65-F5344CB8AC3E}">
        <p14:creationId xmlns:p14="http://schemas.microsoft.com/office/powerpoint/2010/main" val="41187681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6_Title Slide">
    <p:spTree>
      <p:nvGrpSpPr>
        <p:cNvPr id="1" name=""/>
        <p:cNvGrpSpPr/>
        <p:nvPr/>
      </p:nvGrpSpPr>
      <p:grpSpPr>
        <a:xfrm>
          <a:off x="0" y="0"/>
          <a:ext cx="0" cy="0"/>
          <a:chOff x="0" y="0"/>
          <a:chExt cx="0" cy="0"/>
        </a:xfrm>
      </p:grpSpPr>
      <p:pic>
        <p:nvPicPr>
          <p:cNvPr id="7" name="Picture 2" descr="G:\Scholastic\Frameworks, Reporting and Presentations\Communispace_Logo_WHITE.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469901" y="6101227"/>
            <a:ext cx="805108" cy="534524"/>
          </a:xfrm>
          <a:prstGeom prst="rect">
            <a:avLst/>
          </a:prstGeom>
          <a:noFill/>
          <a:extLst>
            <a:ext uri="{909E8E84-426E-40dd-AFC4-6F175D3DCCD1}">
              <a14:hiddenFill xmlns="" xmlns:a14="http://schemas.microsoft.com/office/drawing/2010/main">
                <a:solidFill>
                  <a:srgbClr val="FFFFFF"/>
                </a:solidFill>
              </a14:hiddenFill>
            </a:ext>
          </a:extLst>
        </p:spPr>
      </p:pic>
      <p:sp>
        <p:nvSpPr>
          <p:cNvPr id="8" name="Title 1"/>
          <p:cNvSpPr>
            <a:spLocks noGrp="1"/>
          </p:cNvSpPr>
          <p:nvPr>
            <p:ph type="title"/>
          </p:nvPr>
        </p:nvSpPr>
        <p:spPr>
          <a:xfrm>
            <a:off x="685800" y="639764"/>
            <a:ext cx="7772400" cy="427037"/>
          </a:xfrm>
        </p:spPr>
        <p:txBody>
          <a:bodyPr/>
          <a:lstStyle/>
          <a:p>
            <a:r>
              <a:rPr lang="en-US" dirty="0"/>
              <a:t>Click to edit Master title style</a:t>
            </a:r>
          </a:p>
        </p:txBody>
      </p:sp>
    </p:spTree>
    <p:extLst>
      <p:ext uri="{BB962C8B-B14F-4D97-AF65-F5344CB8AC3E}">
        <p14:creationId xmlns:p14="http://schemas.microsoft.com/office/powerpoint/2010/main" val="14185231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7_Title Slide">
    <p:spTree>
      <p:nvGrpSpPr>
        <p:cNvPr id="1" name=""/>
        <p:cNvGrpSpPr/>
        <p:nvPr/>
      </p:nvGrpSpPr>
      <p:grpSpPr>
        <a:xfrm>
          <a:off x="0" y="0"/>
          <a:ext cx="0" cy="0"/>
          <a:chOff x="0" y="0"/>
          <a:chExt cx="0" cy="0"/>
        </a:xfrm>
      </p:grpSpPr>
      <p:pic>
        <p:nvPicPr>
          <p:cNvPr id="7" name="Picture 2" descr="G:\Scholastic\Frameworks, Reporting and Presentations\Communispace_Logo_WHITE.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469901" y="6101227"/>
            <a:ext cx="805108" cy="534524"/>
          </a:xfrm>
          <a:prstGeom prst="rect">
            <a:avLst/>
          </a:prstGeom>
          <a:noFill/>
          <a:extLst>
            <a:ext uri="{909E8E84-426E-40dd-AFC4-6F175D3DCCD1}">
              <a14:hiddenFill xmlns="" xmlns:a14="http://schemas.microsoft.com/office/drawing/2010/main">
                <a:solidFill>
                  <a:srgbClr val="FFFFFF"/>
                </a:solidFill>
              </a14:hiddenFill>
            </a:ext>
          </a:extLst>
        </p:spPr>
      </p:pic>
      <p:sp>
        <p:nvSpPr>
          <p:cNvPr id="8" name="Title 1"/>
          <p:cNvSpPr>
            <a:spLocks noGrp="1"/>
          </p:cNvSpPr>
          <p:nvPr>
            <p:ph type="title"/>
          </p:nvPr>
        </p:nvSpPr>
        <p:spPr>
          <a:xfrm>
            <a:off x="685800" y="639764"/>
            <a:ext cx="7772400" cy="427037"/>
          </a:xfrm>
        </p:spPr>
        <p:txBody>
          <a:bodyPr/>
          <a:lstStyle/>
          <a:p>
            <a:r>
              <a:rPr lang="en-US" dirty="0"/>
              <a:t>Click to edit Master title style</a:t>
            </a:r>
          </a:p>
        </p:txBody>
      </p:sp>
    </p:spTree>
    <p:extLst>
      <p:ext uri="{BB962C8B-B14F-4D97-AF65-F5344CB8AC3E}">
        <p14:creationId xmlns:p14="http://schemas.microsoft.com/office/powerpoint/2010/main" val="37877155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65BFE69-D0EF-4AE8-ADC5-3B6977F3DAEE}" type="datetimeFigureOut">
              <a:rPr lang="en-US" smtClean="0"/>
              <a:t>1/8/2026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C59B226-8047-448D-83A9-806CC086C769}" type="slidenum">
              <a:rPr lang="en-US" smtClean="0"/>
              <a:t>‹#›</a:t>
            </a:fld>
            <a:endParaRPr lang="en-US" dirty="0"/>
          </a:p>
        </p:txBody>
      </p:sp>
    </p:spTree>
    <p:extLst>
      <p:ext uri="{BB962C8B-B14F-4D97-AF65-F5344CB8AC3E}">
        <p14:creationId xmlns:p14="http://schemas.microsoft.com/office/powerpoint/2010/main" val="18026263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65BFE69-D0EF-4AE8-ADC5-3B6977F3DAEE}" type="datetimeFigureOut">
              <a:rPr lang="en-US" smtClean="0"/>
              <a:t>1/8/2026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C59B226-8047-448D-83A9-806CC086C769}" type="slidenum">
              <a:rPr lang="en-US" smtClean="0"/>
              <a:t>‹#›</a:t>
            </a:fld>
            <a:endParaRPr lang="en-US" dirty="0"/>
          </a:p>
        </p:txBody>
      </p:sp>
    </p:spTree>
    <p:extLst>
      <p:ext uri="{BB962C8B-B14F-4D97-AF65-F5344CB8AC3E}">
        <p14:creationId xmlns:p14="http://schemas.microsoft.com/office/powerpoint/2010/main" val="27709963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65BFE69-D0EF-4AE8-ADC5-3B6977F3DAEE}" type="datetimeFigureOut">
              <a:rPr lang="en-US" smtClean="0"/>
              <a:t>1/8/2026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C59B226-8047-448D-83A9-806CC086C769}" type="slidenum">
              <a:rPr lang="en-US" smtClean="0"/>
              <a:t>‹#›</a:t>
            </a:fld>
            <a:endParaRPr lang="en-US" dirty="0"/>
          </a:p>
        </p:txBody>
      </p:sp>
    </p:spTree>
    <p:extLst>
      <p:ext uri="{BB962C8B-B14F-4D97-AF65-F5344CB8AC3E}">
        <p14:creationId xmlns:p14="http://schemas.microsoft.com/office/powerpoint/2010/main" val="1636327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65BFE69-D0EF-4AE8-ADC5-3B6977F3DAEE}" type="datetimeFigureOut">
              <a:rPr lang="en-US" smtClean="0"/>
              <a:t>1/8/2026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1C59B226-8047-448D-83A9-806CC086C769}" type="slidenum">
              <a:rPr lang="en-US" smtClean="0"/>
              <a:t>‹#›</a:t>
            </a:fld>
            <a:endParaRPr lang="en-US" dirty="0"/>
          </a:p>
        </p:txBody>
      </p:sp>
    </p:spTree>
    <p:extLst>
      <p:ext uri="{BB962C8B-B14F-4D97-AF65-F5344CB8AC3E}">
        <p14:creationId xmlns:p14="http://schemas.microsoft.com/office/powerpoint/2010/main" val="11809262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65BFE69-D0EF-4AE8-ADC5-3B6977F3DAEE}" type="datetimeFigureOut">
              <a:rPr lang="en-US" smtClean="0"/>
              <a:t>1/8/2026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1C59B226-8047-448D-83A9-806CC086C769}" type="slidenum">
              <a:rPr lang="en-US" smtClean="0"/>
              <a:t>‹#›</a:t>
            </a:fld>
            <a:endParaRPr lang="en-US" dirty="0"/>
          </a:p>
        </p:txBody>
      </p:sp>
    </p:spTree>
    <p:extLst>
      <p:ext uri="{BB962C8B-B14F-4D97-AF65-F5344CB8AC3E}">
        <p14:creationId xmlns:p14="http://schemas.microsoft.com/office/powerpoint/2010/main" val="41616748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65BFE69-D0EF-4AE8-ADC5-3B6977F3DAEE}" type="datetimeFigureOut">
              <a:rPr lang="en-US" smtClean="0"/>
              <a:t>1/8/2026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1C59B226-8047-448D-83A9-806CC086C769}" type="slidenum">
              <a:rPr lang="en-US" smtClean="0"/>
              <a:t>‹#›</a:t>
            </a:fld>
            <a:endParaRPr lang="en-US" dirty="0"/>
          </a:p>
        </p:txBody>
      </p:sp>
    </p:spTree>
    <p:extLst>
      <p:ext uri="{BB962C8B-B14F-4D97-AF65-F5344CB8AC3E}">
        <p14:creationId xmlns:p14="http://schemas.microsoft.com/office/powerpoint/2010/main" val="8531683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65BFE69-D0EF-4AE8-ADC5-3B6977F3DAEE}" type="datetimeFigureOut">
              <a:rPr lang="en-US" smtClean="0"/>
              <a:t>1/8/2026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C59B226-8047-448D-83A9-806CC086C769}" type="slidenum">
              <a:rPr lang="en-US" smtClean="0"/>
              <a:t>‹#›</a:t>
            </a:fld>
            <a:endParaRPr lang="en-US" dirty="0"/>
          </a:p>
        </p:txBody>
      </p:sp>
    </p:spTree>
    <p:extLst>
      <p:ext uri="{BB962C8B-B14F-4D97-AF65-F5344CB8AC3E}">
        <p14:creationId xmlns:p14="http://schemas.microsoft.com/office/powerpoint/2010/main" val="33975948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65BFE69-D0EF-4AE8-ADC5-3B6977F3DAEE}" type="datetimeFigureOut">
              <a:rPr lang="en-US" smtClean="0"/>
              <a:t>1/8/2026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C59B226-8047-448D-83A9-806CC086C769}" type="slidenum">
              <a:rPr lang="en-US" smtClean="0"/>
              <a:t>‹#›</a:t>
            </a:fld>
            <a:endParaRPr lang="en-US" dirty="0"/>
          </a:p>
        </p:txBody>
      </p:sp>
    </p:spTree>
    <p:extLst>
      <p:ext uri="{BB962C8B-B14F-4D97-AF65-F5344CB8AC3E}">
        <p14:creationId xmlns:p14="http://schemas.microsoft.com/office/powerpoint/2010/main" val="41886579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5BFE69-D0EF-4AE8-ADC5-3B6977F3DAEE}" type="datetimeFigureOut">
              <a:rPr lang="en-US" smtClean="0"/>
              <a:t>1/8/2026</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C59B226-8047-448D-83A9-806CC086C769}" type="slidenum">
              <a:rPr lang="en-US" smtClean="0"/>
              <a:t>‹#›</a:t>
            </a:fld>
            <a:endParaRPr lang="en-US" dirty="0"/>
          </a:p>
        </p:txBody>
      </p:sp>
    </p:spTree>
    <p:extLst>
      <p:ext uri="{BB962C8B-B14F-4D97-AF65-F5344CB8AC3E}">
        <p14:creationId xmlns:p14="http://schemas.microsoft.com/office/powerpoint/2010/main" val="29284643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2" r:id="rId13"/>
    <p:sldLayoutId id="2147483663" r:id="rId14"/>
    <p:sldLayoutId id="2147483664" r:id="rId15"/>
    <p:sldLayoutId id="2147483665" r:id="rId16"/>
    <p:sldLayoutId id="2147483666" r:id="rId17"/>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3.tiff"/></Relationships>
</file>

<file path=ppt/slides/_rels/slide10.xml.rels><?xml version="1.0" encoding="UTF-8" standalone="yes"?>
<Relationships xmlns="http://schemas.openxmlformats.org/package/2006/relationships"><Relationship Id="rId8" Type="http://schemas.openxmlformats.org/officeDocument/2006/relationships/image" Target="../media/image6.tiff"/><Relationship Id="rId3" Type="http://schemas.openxmlformats.org/officeDocument/2006/relationships/image" Target="../media/image19.png"/><Relationship Id="rId7" Type="http://schemas.microsoft.com/office/2007/relationships/hdphoto" Target="../media/hdphoto5.wdp"/><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audio" Target="../media/audio1.bin"/><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6.tiff"/><Relationship Id="rId5" Type="http://schemas.openxmlformats.org/officeDocument/2006/relationships/image" Target="../media/image5.png"/><Relationship Id="rId4" Type="http://schemas.microsoft.com/office/2007/relationships/hdphoto" Target="../media/hdphoto6.wdp"/></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6.tiff"/><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5.png"/><Relationship Id="rId4" Type="http://schemas.microsoft.com/office/2007/relationships/hdphoto" Target="../media/hdphoto7.wdp"/></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6.tiff"/><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6.tiff"/><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6.tiff"/><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6.tiff"/><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audio" Target="../media/audio2.bin"/><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6.tiff"/><Relationship Id="rId5" Type="http://schemas.openxmlformats.org/officeDocument/2006/relationships/image" Target="../media/image5.png"/><Relationship Id="rId4" Type="http://schemas.microsoft.com/office/2007/relationships/hdphoto" Target="../media/hdphoto8.wdp"/></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6.tiff"/><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6.tiff"/><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6.tiff"/><Relationship Id="rId5" Type="http://schemas.openxmlformats.org/officeDocument/2006/relationships/image" Target="../media/image5.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6.tiff"/><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1.xml"/><Relationship Id="rId1" Type="http://schemas.openxmlformats.org/officeDocument/2006/relationships/slideLayout" Target="../slideLayouts/slideLayout14.xml"/><Relationship Id="rId6" Type="http://schemas.openxmlformats.org/officeDocument/2006/relationships/image" Target="../media/image6.tiff"/><Relationship Id="rId5" Type="http://schemas.openxmlformats.org/officeDocument/2006/relationships/image" Target="../media/image5.png"/><Relationship Id="rId4" Type="http://schemas.openxmlformats.org/officeDocument/2006/relationships/image" Target="../media/image32.jpeg"/></Relationships>
</file>

<file path=ppt/slides/_rels/slide2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6.tiff"/><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6.tiff"/><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6.tiff"/><Relationship Id="rId4" Type="http://schemas.openxmlformats.org/officeDocument/2006/relationships/image" Target="../media/image5.png"/></Relationships>
</file>

<file path=ppt/slides/_rels/slide2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6.tiff"/><Relationship Id="rId4" Type="http://schemas.openxmlformats.org/officeDocument/2006/relationships/image" Target="../media/image5.png"/></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37.tiff"/><Relationship Id="rId4" Type="http://schemas.openxmlformats.org/officeDocument/2006/relationships/image" Target="../media/image6.tiff"/></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6.tiff"/><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6.tiff"/><Relationship Id="rId5" Type="http://schemas.microsoft.com/office/2007/relationships/hdphoto" Target="../media/hdphoto9.wdp"/><Relationship Id="rId4" Type="http://schemas.openxmlformats.org/officeDocument/2006/relationships/image" Target="../media/image39.jpeg"/></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6.tiff"/><Relationship Id="rId5" Type="http://schemas.microsoft.com/office/2007/relationships/hdphoto" Target="../media/hdphoto9.wdp"/><Relationship Id="rId4" Type="http://schemas.openxmlformats.org/officeDocument/2006/relationships/image" Target="../media/image39.jpeg"/></Relationships>
</file>

<file path=ppt/slides/_rels/slide3.xml.rels><?xml version="1.0" encoding="UTF-8" standalone="yes"?>
<Relationships xmlns="http://schemas.openxmlformats.org/package/2006/relationships"><Relationship Id="rId8" Type="http://schemas.openxmlformats.org/officeDocument/2006/relationships/image" Target="../media/image6.tiff"/><Relationship Id="rId3" Type="http://schemas.openxmlformats.org/officeDocument/2006/relationships/image" Target="../media/image7.jpeg"/><Relationship Id="rId7"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microsoft.com/office/2007/relationships/hdphoto" Target="../media/hdphoto3.wdp"/><Relationship Id="rId5" Type="http://schemas.openxmlformats.org/officeDocument/2006/relationships/image" Target="../media/image8.jpeg"/><Relationship Id="rId4" Type="http://schemas.microsoft.com/office/2007/relationships/hdphoto" Target="../media/hdphoto2.wdp"/></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6.tiff"/><Relationship Id="rId4" Type="http://schemas.openxmlformats.org/officeDocument/2006/relationships/image" Target="../media/image40.png"/></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6.tiff"/><Relationship Id="rId5" Type="http://schemas.microsoft.com/office/2007/relationships/hdphoto" Target="../media/hdphoto10.wdp"/><Relationship Id="rId4" Type="http://schemas.openxmlformats.org/officeDocument/2006/relationships/image" Target="../media/image41.png"/></Relationships>
</file>

<file path=ppt/slides/_rels/slide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6.tiff"/><Relationship Id="rId4" Type="http://schemas.openxmlformats.org/officeDocument/2006/relationships/image" Target="../media/image42.png"/></Relationships>
</file>

<file path=ppt/slides/_rels/slide33.xml.rels><?xml version="1.0" encoding="UTF-8" standalone="yes"?>
<Relationships xmlns="http://schemas.openxmlformats.org/package/2006/relationships"><Relationship Id="rId8" Type="http://schemas.microsoft.com/office/2007/relationships/hdphoto" Target="../media/hdphoto12.wdp"/><Relationship Id="rId3" Type="http://schemas.openxmlformats.org/officeDocument/2006/relationships/image" Target="../media/image43.jpeg"/><Relationship Id="rId7" Type="http://schemas.openxmlformats.org/officeDocument/2006/relationships/image" Target="../media/image14.jpeg"/><Relationship Id="rId12" Type="http://schemas.openxmlformats.org/officeDocument/2006/relationships/image" Target="../media/image6.tiff"/><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microsoft.com/office/2007/relationships/hdphoto" Target="../media/hdphoto11.wdp"/><Relationship Id="rId11" Type="http://schemas.openxmlformats.org/officeDocument/2006/relationships/image" Target="../media/image5.png"/><Relationship Id="rId5" Type="http://schemas.openxmlformats.org/officeDocument/2006/relationships/image" Target="../media/image45.jpeg"/><Relationship Id="rId10" Type="http://schemas.openxmlformats.org/officeDocument/2006/relationships/image" Target="../media/image47.png"/><Relationship Id="rId4" Type="http://schemas.openxmlformats.org/officeDocument/2006/relationships/image" Target="../media/image44.jpeg"/><Relationship Id="rId9" Type="http://schemas.openxmlformats.org/officeDocument/2006/relationships/image" Target="../media/image46.jpeg"/></Relationships>
</file>

<file path=ppt/slides/_rels/slide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6.tiff"/><Relationship Id="rId4" Type="http://schemas.openxmlformats.org/officeDocument/2006/relationships/image" Target="../media/image48.png"/></Relationships>
</file>

<file path=ppt/slides/_rels/slide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6.tiff"/><Relationship Id="rId4" Type="http://schemas.openxmlformats.org/officeDocument/2006/relationships/image" Target="../media/image49.png"/></Relationships>
</file>

<file path=ppt/slides/_rels/slide3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6.xml"/><Relationship Id="rId1" Type="http://schemas.openxmlformats.org/officeDocument/2006/relationships/slideLayout" Target="../slideLayouts/slideLayout17.xml"/><Relationship Id="rId6" Type="http://schemas.openxmlformats.org/officeDocument/2006/relationships/image" Target="../media/image6.tiff"/><Relationship Id="rId5" Type="http://schemas.openxmlformats.org/officeDocument/2006/relationships/image" Target="../media/image51.png"/><Relationship Id="rId4" Type="http://schemas.openxmlformats.org/officeDocument/2006/relationships/image" Target="../media/image5.png"/></Relationships>
</file>

<file path=ppt/slides/_rels/slide3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7.xml"/><Relationship Id="rId1" Type="http://schemas.openxmlformats.org/officeDocument/2006/relationships/slideLayout" Target="../slideLayouts/slideLayout12.xml"/><Relationship Id="rId4" Type="http://schemas.openxmlformats.org/officeDocument/2006/relationships/image" Target="../media/image53.pn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6.tiff"/><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6.tiff"/><Relationship Id="rId7"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5.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16.xml"/><Relationship Id="rId6" Type="http://schemas.openxmlformats.org/officeDocument/2006/relationships/image" Target="../media/image6.tiff"/><Relationship Id="rId5" Type="http://schemas.openxmlformats.org/officeDocument/2006/relationships/image" Target="../media/image5.png"/><Relationship Id="rId4" Type="http://schemas.microsoft.com/office/2007/relationships/hdphoto" Target="../media/hdphoto4.wdp"/></Relationships>
</file>

<file path=ppt/slides/_rels/slide7.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6.tiff"/><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6.tiff"/></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6.tiff"/><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7896884" y="883421"/>
            <a:ext cx="247184" cy="646331"/>
          </a:xfrm>
          <a:prstGeom prst="rect">
            <a:avLst/>
          </a:prstGeom>
          <a:noFill/>
        </p:spPr>
        <p:txBody>
          <a:bodyPr wrap="none" rtlCol="0">
            <a:spAutoFit/>
          </a:bodyPr>
          <a:lstStyle/>
          <a:p>
            <a:r>
              <a:rPr lang="en-US" dirty="0"/>
              <a:t>:</a:t>
            </a:r>
          </a:p>
          <a:p>
            <a:endParaRPr lang="en-US" dirty="0"/>
          </a:p>
        </p:txBody>
      </p:sp>
      <p:pic>
        <p:nvPicPr>
          <p:cNvPr id="9" name="Picture 8"/>
          <p:cNvPicPr>
            <a:picLocks/>
          </p:cNvPicPr>
          <p:nvPr/>
        </p:nvPicPr>
        <p:blipFill>
          <a:blip r:embed="rId3" cstate="screen">
            <a:extLst>
              <a:ext uri="{28A0092B-C50C-407E-A947-70E740481C1C}">
                <a14:useLocalDpi xmlns:a14="http://schemas.microsoft.com/office/drawing/2010/main"/>
              </a:ext>
            </a:extLst>
          </a:blip>
          <a:stretch>
            <a:fillRect/>
          </a:stretch>
        </p:blipFill>
        <p:spPr>
          <a:xfrm>
            <a:off x="0" y="0"/>
            <a:ext cx="9235440" cy="6949440"/>
          </a:xfrm>
          <a:prstGeom prst="rect">
            <a:avLst/>
          </a:prstGeom>
        </p:spPr>
      </p:pic>
      <p:pic>
        <p:nvPicPr>
          <p:cNvPr id="3" name="Picture 2">
            <a:extLst>
              <a:ext uri="{FF2B5EF4-FFF2-40B4-BE49-F238E27FC236}">
                <a16:creationId xmlns:a16="http://schemas.microsoft.com/office/drawing/2014/main" id="{E26370E5-2E74-E24C-A717-1D3EDE9AEF2C}"/>
              </a:ext>
            </a:extLst>
          </p:cNvPr>
          <p:cNvPicPr>
            <a:picLocks noChangeAspect="1"/>
          </p:cNvPicPr>
          <p:nvPr/>
        </p:nvPicPr>
        <p:blipFill>
          <a:blip r:embed="rId4"/>
          <a:stretch>
            <a:fillRect/>
          </a:stretch>
        </p:blipFill>
        <p:spPr>
          <a:xfrm>
            <a:off x="152400" y="6455300"/>
            <a:ext cx="5549900" cy="494140"/>
          </a:xfrm>
          <a:prstGeom prst="rect">
            <a:avLst/>
          </a:prstGeom>
        </p:spPr>
      </p:pic>
      <p:sp>
        <p:nvSpPr>
          <p:cNvPr id="2" name="TextBox 1">
            <a:extLst>
              <a:ext uri="{FF2B5EF4-FFF2-40B4-BE49-F238E27FC236}">
                <a16:creationId xmlns:a16="http://schemas.microsoft.com/office/drawing/2014/main" id="{8FD36787-0580-504F-BD1F-EE31A0329D54}"/>
              </a:ext>
            </a:extLst>
          </p:cNvPr>
          <p:cNvSpPr txBox="1"/>
          <p:nvPr/>
        </p:nvSpPr>
        <p:spPr>
          <a:xfrm>
            <a:off x="76200" y="6453426"/>
            <a:ext cx="5334000" cy="861774"/>
          </a:xfrm>
          <a:prstGeom prst="rect">
            <a:avLst/>
          </a:prstGeom>
          <a:noFill/>
        </p:spPr>
        <p:txBody>
          <a:bodyPr wrap="square" rtlCol="0">
            <a:spAutoFit/>
          </a:bodyPr>
          <a:lstStyle/>
          <a:p>
            <a:r>
              <a:rPr lang="en-US" sz="600" dirty="0"/>
              <a:t>© 2026 MPHI. Sound Off with the Home Fire Safety Patrol made possible by funding from the USDHS/FEMA, Award No. EMW-2024-FP-00140, with generous support from First Alert. These materials are copyrighted. Content is made available for your personal, noncommercial educational and scholarly use. You may not use the Content for any other purpose unless you obtain permission from the copyright holder. You may print and use, but you may not alter or remove any copyright or other proprietary notices included in the Content.</a:t>
            </a:r>
          </a:p>
          <a:p>
            <a:endParaRPr lang="en-US" sz="800" dirty="0"/>
          </a:p>
          <a:p>
            <a:endParaRPr lang="en-US" dirty="0"/>
          </a:p>
        </p:txBody>
      </p:sp>
    </p:spTree>
    <p:extLst>
      <p:ext uri="{BB962C8B-B14F-4D97-AF65-F5344CB8AC3E}">
        <p14:creationId xmlns:p14="http://schemas.microsoft.com/office/powerpoint/2010/main" val="40687550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03238"/>
            <a:ext cx="8229600" cy="1325562"/>
          </a:xfrm>
        </p:spPr>
        <p:txBody>
          <a:bodyPr>
            <a:normAutofit/>
          </a:bodyPr>
          <a:lstStyle/>
          <a:p>
            <a:pPr algn="l"/>
            <a:r>
              <a:rPr lang="en-US" sz="3200" b="1" dirty="0">
                <a:latin typeface="Calibri" pitchFamily="34" charset="0"/>
                <a:cs typeface="Calibri" pitchFamily="34" charset="0"/>
              </a:rPr>
              <a:t>Smoke Alarm Basics </a:t>
            </a:r>
            <a:r>
              <a:rPr lang="en-US" sz="3600" b="1" dirty="0">
                <a:latin typeface="Calibri" pitchFamily="34" charset="0"/>
                <a:cs typeface="Calibri" pitchFamily="34" charset="0"/>
              </a:rPr>
              <a:t>        </a:t>
            </a:r>
            <a:br>
              <a:rPr lang="en-US" sz="3600" b="1" dirty="0">
                <a:latin typeface="Calibri" pitchFamily="34" charset="0"/>
                <a:cs typeface="Calibri" pitchFamily="34" charset="0"/>
              </a:rPr>
            </a:br>
            <a:r>
              <a:rPr lang="en-US" sz="3600" b="1" dirty="0">
                <a:latin typeface="Calibri" pitchFamily="34" charset="0"/>
                <a:cs typeface="Calibri" pitchFamily="34" charset="0"/>
              </a:rPr>
              <a:t>       </a:t>
            </a:r>
            <a:r>
              <a:rPr lang="en-US" sz="4000" b="1" dirty="0">
                <a:solidFill>
                  <a:srgbClr val="C00000"/>
                </a:solidFill>
                <a:latin typeface="Calibri" pitchFamily="34" charset="0"/>
                <a:cs typeface="Calibri" pitchFamily="34" charset="0"/>
              </a:rPr>
              <a:t>What’s that sound?</a:t>
            </a:r>
          </a:p>
        </p:txBody>
      </p:sp>
      <p:sp>
        <p:nvSpPr>
          <p:cNvPr id="4" name="Slide Number Placeholder 3"/>
          <p:cNvSpPr>
            <a:spLocks noGrp="1"/>
          </p:cNvSpPr>
          <p:nvPr>
            <p:ph type="sldNum" sz="quarter" idx="4294967295"/>
          </p:nvPr>
        </p:nvSpPr>
        <p:spPr>
          <a:xfrm>
            <a:off x="8626671" y="6593559"/>
            <a:ext cx="400050" cy="168275"/>
          </a:xfrm>
          <a:prstGeom prst="rect">
            <a:avLst/>
          </a:prstGeom>
        </p:spPr>
        <p:txBody>
          <a:bodyPr/>
          <a:lstStyle/>
          <a:p>
            <a:pPr>
              <a:defRPr/>
            </a:pPr>
            <a:fld id="{91B08BE5-9F10-4666-B823-88B872EBA487}" type="slidenum">
              <a:rPr lang="en-US" smtClean="0">
                <a:solidFill>
                  <a:srgbClr val="47B6C6"/>
                </a:solidFill>
              </a:rPr>
              <a:pPr>
                <a:defRPr/>
              </a:pPr>
              <a:t>10</a:t>
            </a:fld>
            <a:endParaRPr lang="en-US" dirty="0">
              <a:solidFill>
                <a:srgbClr val="47B6C6"/>
              </a:solidFill>
            </a:endParaRPr>
          </a:p>
        </p:txBody>
      </p:sp>
      <p:sp>
        <p:nvSpPr>
          <p:cNvPr id="5" name="Rectangle 4"/>
          <p:cNvSpPr/>
          <p:nvPr/>
        </p:nvSpPr>
        <p:spPr>
          <a:xfrm>
            <a:off x="1485900" y="3"/>
            <a:ext cx="6172200" cy="244231"/>
          </a:xfrm>
          <a:prstGeom prst="rect">
            <a:avLst/>
          </a:prstGeom>
          <a:solidFill>
            <a:srgbClr val="CA020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TextBox 2"/>
          <p:cNvSpPr txBox="1"/>
          <p:nvPr/>
        </p:nvSpPr>
        <p:spPr>
          <a:xfrm>
            <a:off x="526472" y="1930331"/>
            <a:ext cx="6864928" cy="2677656"/>
          </a:xfrm>
          <a:prstGeom prst="rect">
            <a:avLst/>
          </a:prstGeom>
          <a:noFill/>
        </p:spPr>
        <p:txBody>
          <a:bodyPr wrap="square" rtlCol="0">
            <a:spAutoFit/>
          </a:bodyPr>
          <a:lstStyle/>
          <a:p>
            <a:pPr marL="457200" indent="-457200">
              <a:buFont typeface="Arial"/>
              <a:buChar char="•"/>
            </a:pPr>
            <a:r>
              <a:rPr lang="en-US" sz="2800" dirty="0"/>
              <a:t>Smoke alarms make a loud noise to </a:t>
            </a:r>
            <a:br>
              <a:rPr lang="en-US" sz="2800" dirty="0"/>
            </a:br>
            <a:r>
              <a:rPr lang="en-US" sz="2800" dirty="0"/>
              <a:t>warn you when there is smoke in </a:t>
            </a:r>
            <a:br>
              <a:rPr lang="en-US" sz="2800" dirty="0"/>
            </a:br>
            <a:r>
              <a:rPr lang="en-US" sz="2800" dirty="0"/>
              <a:t>your home.</a:t>
            </a:r>
          </a:p>
          <a:p>
            <a:endParaRPr lang="en-US" sz="2800" dirty="0"/>
          </a:p>
          <a:p>
            <a:pPr marL="457200" indent="-457200">
              <a:buFont typeface="Arial"/>
              <a:buChar char="•"/>
            </a:pPr>
            <a:r>
              <a:rPr lang="en-US" sz="2800" dirty="0"/>
              <a:t>When smoke gets into the alarm, it SOUNDS OFF for safety – </a:t>
            </a:r>
            <a:r>
              <a:rPr lang="en-US" sz="2800" b="1" dirty="0">
                <a:solidFill>
                  <a:srgbClr val="C00000"/>
                </a:solidFill>
              </a:rPr>
              <a:t>Beep-Beep-Beep</a:t>
            </a:r>
            <a:r>
              <a:rPr lang="en-US" sz="2800" dirty="0">
                <a:solidFill>
                  <a:srgbClr val="C00000"/>
                </a:solidFill>
              </a:rPr>
              <a:t>.</a:t>
            </a:r>
            <a:r>
              <a:rPr lang="en-US" sz="2400" b="1" dirty="0">
                <a:solidFill>
                  <a:srgbClr val="002060"/>
                </a:solidFill>
              </a:rPr>
              <a:t> </a:t>
            </a:r>
          </a:p>
        </p:txBody>
      </p:sp>
      <p:pic>
        <p:nvPicPr>
          <p:cNvPr id="8" name="Picture 2"/>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bwMode="auto">
          <a:xfrm>
            <a:off x="6679096" y="2057400"/>
            <a:ext cx="2122004" cy="1600200"/>
          </a:xfrm>
          <a:prstGeom prst="rect">
            <a:avLst/>
          </a:prstGeom>
          <a:noFill/>
          <a:ln w="76200">
            <a:solidFill>
              <a:srgbClr val="FF0000"/>
            </a:solidFill>
            <a:miter lim="800000"/>
            <a:headEnd/>
            <a:tailEnd/>
          </a:ln>
          <a:extLst>
            <a:ext uri="{909E8E84-426E-40dd-AFC4-6F175D3DCCD1}">
              <a14:hiddenFill xmlns="" xmlns:a14="http://schemas.microsoft.com/office/drawing/2010/main">
                <a:solidFill>
                  <a:schemeClr val="accent1"/>
                </a:solidFill>
              </a14:hiddenFill>
            </a:ext>
          </a:extLst>
        </p:spPr>
      </p:pic>
      <p:pic>
        <p:nvPicPr>
          <p:cNvPr id="10" name="Picture 9"/>
          <p:cNvPicPr>
            <a:picLocks noChangeAspect="1"/>
          </p:cNvPicPr>
          <p:nvPr/>
        </p:nvPicPr>
        <p:blipFill>
          <a:blip r:embed="rId4"/>
          <a:stretch>
            <a:fillRect/>
          </a:stretch>
        </p:blipFill>
        <p:spPr>
          <a:xfrm>
            <a:off x="0" y="4451894"/>
            <a:ext cx="9235440" cy="2507128"/>
          </a:xfrm>
          <a:prstGeom prst="rect">
            <a:avLst/>
          </a:prstGeom>
        </p:spPr>
      </p:pic>
      <p:pic>
        <p:nvPicPr>
          <p:cNvPr id="11" name="Picture 10" descr="beep.png">
            <a:hlinkClick r:id="" action="ppaction://noaction">
              <a:snd r:embed="rId5" name="beep-beep-beep.wav"/>
            </a:hlinkClick>
          </p:cNvPr>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a:ext>
            </a:extLst>
          </a:blip>
          <a:stretch>
            <a:fillRect/>
          </a:stretch>
        </p:blipFill>
        <p:spPr>
          <a:xfrm>
            <a:off x="6248400" y="685800"/>
            <a:ext cx="1886655" cy="1617133"/>
          </a:xfrm>
          <a:prstGeom prst="rect">
            <a:avLst/>
          </a:prstGeom>
        </p:spPr>
      </p:pic>
      <p:grpSp>
        <p:nvGrpSpPr>
          <p:cNvPr id="9" name="Group 8">
            <a:extLst>
              <a:ext uri="{FF2B5EF4-FFF2-40B4-BE49-F238E27FC236}">
                <a16:creationId xmlns:a16="http://schemas.microsoft.com/office/drawing/2014/main" id="{BEC3024E-2E4B-4E46-89A9-6E5E379C55FA}"/>
              </a:ext>
            </a:extLst>
          </p:cNvPr>
          <p:cNvGrpSpPr/>
          <p:nvPr/>
        </p:nvGrpSpPr>
        <p:grpSpPr>
          <a:xfrm>
            <a:off x="165574" y="6705600"/>
            <a:ext cx="7302026" cy="196778"/>
            <a:chOff x="165574" y="6705600"/>
            <a:chExt cx="7302026" cy="196778"/>
          </a:xfrm>
        </p:grpSpPr>
        <p:pic>
          <p:nvPicPr>
            <p:cNvPr id="12" name="Picture 11">
              <a:extLst>
                <a:ext uri="{FF2B5EF4-FFF2-40B4-BE49-F238E27FC236}">
                  <a16:creationId xmlns:a16="http://schemas.microsoft.com/office/drawing/2014/main" id="{8EDFD261-7A56-9640-ADCA-30BB429A6F50}"/>
                </a:ext>
              </a:extLst>
            </p:cNvPr>
            <p:cNvPicPr>
              <a:picLocks noChangeAspect="1"/>
            </p:cNvPicPr>
            <p:nvPr/>
          </p:nvPicPr>
          <p:blipFill rotWithShape="1">
            <a:blip r:embed="rId8"/>
            <a:srcRect t="14566"/>
            <a:stretch/>
          </p:blipFill>
          <p:spPr>
            <a:xfrm>
              <a:off x="186549" y="6705600"/>
              <a:ext cx="7281051" cy="196778"/>
            </a:xfrm>
            <a:prstGeom prst="rect">
              <a:avLst/>
            </a:prstGeom>
          </p:spPr>
        </p:pic>
        <p:sp>
          <p:nvSpPr>
            <p:cNvPr id="13" name="TextBox 12">
              <a:extLst>
                <a:ext uri="{FF2B5EF4-FFF2-40B4-BE49-F238E27FC236}">
                  <a16:creationId xmlns:a16="http://schemas.microsoft.com/office/drawing/2014/main" id="{841D4EC5-8B51-2B45-9155-53D386AFE1E3}"/>
                </a:ext>
              </a:extLst>
            </p:cNvPr>
            <p:cNvSpPr txBox="1"/>
            <p:nvPr/>
          </p:nvSpPr>
          <p:spPr>
            <a:xfrm>
              <a:off x="165574" y="6705600"/>
              <a:ext cx="6463826" cy="169277"/>
            </a:xfrm>
            <a:prstGeom prst="rect">
              <a:avLst/>
            </a:prstGeom>
            <a:noFill/>
          </p:spPr>
          <p:txBody>
            <a:bodyPr wrap="square" rtlCol="0">
              <a:spAutoFit/>
            </a:bodyPr>
            <a:lstStyle/>
            <a:p>
              <a:r>
                <a:rPr lang="en-US" sz="500" dirty="0">
                  <a:latin typeface="Arial" panose="020B0604020202020204" pitchFamily="34" charset="0"/>
                  <a:cs typeface="Arial" panose="020B0604020202020204" pitchFamily="34" charset="0"/>
                </a:rPr>
                <a:t>© </a:t>
              </a:r>
              <a:r>
                <a:rPr lang="en-US" sz="500" dirty="0"/>
                <a:t>2026 MPHI. Sound Off with the Home Fire Safety Patrol made possible by funding from the USDHS/FEMA, Award No. EMW-2024-FP-00140, </a:t>
              </a:r>
              <a:r>
                <a:rPr lang="en-US" sz="500" dirty="0">
                  <a:latin typeface="Arial" panose="020B0604020202020204" pitchFamily="34" charset="0"/>
                  <a:cs typeface="Arial" panose="020B0604020202020204" pitchFamily="34" charset="0"/>
                </a:rPr>
                <a:t>with generous support from First Alert.</a:t>
              </a:r>
            </a:p>
          </p:txBody>
        </p:sp>
      </p:grpSp>
    </p:spTree>
    <p:extLst>
      <p:ext uri="{BB962C8B-B14F-4D97-AF65-F5344CB8AC3E}">
        <p14:creationId xmlns:p14="http://schemas.microsoft.com/office/powerpoint/2010/main" val="30294108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8626671" y="6593559"/>
            <a:ext cx="400050" cy="168275"/>
          </a:xfrm>
          <a:prstGeom prst="rect">
            <a:avLst/>
          </a:prstGeom>
        </p:spPr>
        <p:txBody>
          <a:bodyPr/>
          <a:lstStyle/>
          <a:p>
            <a:pPr>
              <a:defRPr/>
            </a:pPr>
            <a:fld id="{91B08BE5-9F10-4666-B823-88B872EBA487}" type="slidenum">
              <a:rPr lang="en-US" smtClean="0">
                <a:solidFill>
                  <a:srgbClr val="47B6C6"/>
                </a:solidFill>
              </a:rPr>
              <a:pPr>
                <a:defRPr/>
              </a:pPr>
              <a:t>11</a:t>
            </a:fld>
            <a:endParaRPr lang="en-US" dirty="0">
              <a:solidFill>
                <a:srgbClr val="47B6C6"/>
              </a:solidFill>
            </a:endParaRPr>
          </a:p>
        </p:txBody>
      </p:sp>
      <p:sp>
        <p:nvSpPr>
          <p:cNvPr id="5" name="Rectangle 4"/>
          <p:cNvSpPr/>
          <p:nvPr/>
        </p:nvSpPr>
        <p:spPr>
          <a:xfrm>
            <a:off x="1485900" y="3"/>
            <a:ext cx="6172200" cy="244231"/>
          </a:xfrm>
          <a:prstGeom prst="rect">
            <a:avLst/>
          </a:prstGeom>
          <a:solidFill>
            <a:srgbClr val="CA020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3" name="TextBox 2"/>
          <p:cNvSpPr txBox="1"/>
          <p:nvPr/>
        </p:nvSpPr>
        <p:spPr>
          <a:xfrm>
            <a:off x="533400" y="1981200"/>
            <a:ext cx="6324600" cy="4278094"/>
          </a:xfrm>
          <a:prstGeom prst="rect">
            <a:avLst/>
          </a:prstGeom>
          <a:noFill/>
        </p:spPr>
        <p:txBody>
          <a:bodyPr wrap="square" rtlCol="0">
            <a:spAutoFit/>
          </a:bodyPr>
          <a:lstStyle/>
          <a:p>
            <a:pPr marL="457200" indent="-457200">
              <a:buFont typeface="Arial" pitchFamily="34" charset="0"/>
              <a:buChar char="•"/>
            </a:pPr>
            <a:r>
              <a:rPr lang="en-US" sz="2800" dirty="0"/>
              <a:t>Smoke alarms can give you </a:t>
            </a:r>
            <a:br>
              <a:rPr lang="en-US" sz="2800" dirty="0"/>
            </a:br>
            <a:r>
              <a:rPr lang="en-US" sz="2800" dirty="0"/>
              <a:t>time to get out when there </a:t>
            </a:r>
            <a:br>
              <a:rPr lang="en-US" sz="2800" dirty="0"/>
            </a:br>
            <a:r>
              <a:rPr lang="en-US" sz="2800" dirty="0"/>
              <a:t>is a fire in your home.</a:t>
            </a:r>
          </a:p>
          <a:p>
            <a:pPr marL="457200" indent="-457200">
              <a:buFontTx/>
              <a:buChar char="-"/>
            </a:pPr>
            <a:endParaRPr lang="en-US" sz="2800" dirty="0"/>
          </a:p>
          <a:p>
            <a:pPr marL="457200" indent="-457200">
              <a:buFont typeface="Arial" pitchFamily="34" charset="0"/>
              <a:buChar char="•"/>
            </a:pPr>
            <a:r>
              <a:rPr lang="en-US" sz="2800" dirty="0"/>
              <a:t>Smoke alarms </a:t>
            </a:r>
            <a:r>
              <a:rPr lang="en-US" sz="2800" b="1" dirty="0"/>
              <a:t>SOUND OFF </a:t>
            </a:r>
            <a:br>
              <a:rPr lang="en-US" sz="2800" dirty="0"/>
            </a:br>
            <a:r>
              <a:rPr lang="en-US" sz="2800" dirty="0"/>
              <a:t>when there is smoke, so </a:t>
            </a:r>
            <a:br>
              <a:rPr lang="en-US" sz="2800" dirty="0"/>
            </a:br>
            <a:r>
              <a:rPr lang="en-US" sz="2800" dirty="0"/>
              <a:t>you can escape the fire.</a:t>
            </a:r>
          </a:p>
          <a:p>
            <a:pPr marL="457200" indent="-457200">
              <a:buFontTx/>
              <a:buChar char="-"/>
            </a:pPr>
            <a:endParaRPr lang="en-US" sz="2800" dirty="0"/>
          </a:p>
          <a:p>
            <a:pPr marL="457200" indent="-457200">
              <a:buFontTx/>
              <a:buChar char="-"/>
            </a:pPr>
            <a:endParaRPr lang="en-US" sz="2400" dirty="0"/>
          </a:p>
          <a:p>
            <a:endParaRPr lang="en-US" sz="2400" dirty="0"/>
          </a:p>
        </p:txBody>
      </p:sp>
      <p:sp>
        <p:nvSpPr>
          <p:cNvPr id="9" name="Title 1"/>
          <p:cNvSpPr txBox="1">
            <a:spLocks/>
          </p:cNvSpPr>
          <p:nvPr/>
        </p:nvSpPr>
        <p:spPr>
          <a:xfrm>
            <a:off x="457200" y="503238"/>
            <a:ext cx="8229600" cy="13255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b="1" dirty="0">
                <a:latin typeface="Calibri" pitchFamily="34" charset="0"/>
                <a:cs typeface="Calibri" pitchFamily="34" charset="0"/>
              </a:rPr>
              <a:t>Smoke Alarm Basics </a:t>
            </a:r>
            <a:r>
              <a:rPr lang="en-US" sz="3600" b="1" dirty="0">
                <a:latin typeface="Calibri" pitchFamily="34" charset="0"/>
                <a:cs typeface="Calibri" pitchFamily="34" charset="0"/>
              </a:rPr>
              <a:t>        </a:t>
            </a:r>
            <a:br>
              <a:rPr lang="en-US" sz="3600" b="1" dirty="0">
                <a:latin typeface="Calibri" pitchFamily="34" charset="0"/>
                <a:cs typeface="Calibri" pitchFamily="34" charset="0"/>
              </a:rPr>
            </a:br>
            <a:r>
              <a:rPr lang="en-US" sz="3600" b="1" dirty="0">
                <a:latin typeface="Calibri" pitchFamily="34" charset="0"/>
                <a:cs typeface="Calibri" pitchFamily="34" charset="0"/>
              </a:rPr>
              <a:t>      </a:t>
            </a:r>
            <a:r>
              <a:rPr lang="en-US" sz="4000" b="1" dirty="0">
                <a:solidFill>
                  <a:srgbClr val="C00000"/>
                </a:solidFill>
                <a:latin typeface="Calibri" pitchFamily="34" charset="0"/>
                <a:cs typeface="Calibri" pitchFamily="34" charset="0"/>
              </a:rPr>
              <a:t>Why are smoke alarms important?</a:t>
            </a:r>
          </a:p>
        </p:txBody>
      </p:sp>
      <p:pic>
        <p:nvPicPr>
          <p:cNvPr id="11" name="Picture 10"/>
          <p:cNvPicPr>
            <a:picLocks noChangeAspect="1"/>
          </p:cNvPicPr>
          <p:nvPr/>
        </p:nvPicPr>
        <p:blipFill>
          <a:blip r:embed="rId3" cstate="screen">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tretch>
            <a:fillRect/>
          </a:stretch>
        </p:blipFill>
        <p:spPr>
          <a:xfrm>
            <a:off x="5251853" y="1905000"/>
            <a:ext cx="3663547" cy="3352800"/>
          </a:xfrm>
          <a:prstGeom prst="rect">
            <a:avLst/>
          </a:prstGeom>
        </p:spPr>
      </p:pic>
      <p:pic>
        <p:nvPicPr>
          <p:cNvPr id="8" name="Picture 7"/>
          <p:cNvPicPr>
            <a:picLocks noChangeAspect="1"/>
          </p:cNvPicPr>
          <p:nvPr/>
        </p:nvPicPr>
        <p:blipFill>
          <a:blip r:embed="rId5"/>
          <a:stretch>
            <a:fillRect/>
          </a:stretch>
        </p:blipFill>
        <p:spPr>
          <a:xfrm>
            <a:off x="0" y="4451894"/>
            <a:ext cx="9235440" cy="2507128"/>
          </a:xfrm>
          <a:prstGeom prst="rect">
            <a:avLst/>
          </a:prstGeom>
        </p:spPr>
      </p:pic>
      <p:grpSp>
        <p:nvGrpSpPr>
          <p:cNvPr id="10" name="Group 9">
            <a:extLst>
              <a:ext uri="{FF2B5EF4-FFF2-40B4-BE49-F238E27FC236}">
                <a16:creationId xmlns:a16="http://schemas.microsoft.com/office/drawing/2014/main" id="{1CB9E603-A29D-AD42-A48E-CC461846C841}"/>
              </a:ext>
            </a:extLst>
          </p:cNvPr>
          <p:cNvGrpSpPr/>
          <p:nvPr/>
        </p:nvGrpSpPr>
        <p:grpSpPr>
          <a:xfrm>
            <a:off x="165574" y="6705600"/>
            <a:ext cx="7302026" cy="196778"/>
            <a:chOff x="165574" y="6705600"/>
            <a:chExt cx="7302026" cy="196778"/>
          </a:xfrm>
        </p:grpSpPr>
        <p:pic>
          <p:nvPicPr>
            <p:cNvPr id="12" name="Picture 11">
              <a:extLst>
                <a:ext uri="{FF2B5EF4-FFF2-40B4-BE49-F238E27FC236}">
                  <a16:creationId xmlns:a16="http://schemas.microsoft.com/office/drawing/2014/main" id="{506D0361-78B2-0F41-990A-96DDE87618C7}"/>
                </a:ext>
              </a:extLst>
            </p:cNvPr>
            <p:cNvPicPr>
              <a:picLocks noChangeAspect="1"/>
            </p:cNvPicPr>
            <p:nvPr/>
          </p:nvPicPr>
          <p:blipFill rotWithShape="1">
            <a:blip r:embed="rId6"/>
            <a:srcRect t="14566"/>
            <a:stretch/>
          </p:blipFill>
          <p:spPr>
            <a:xfrm>
              <a:off x="186549" y="6705600"/>
              <a:ext cx="7281051" cy="196778"/>
            </a:xfrm>
            <a:prstGeom prst="rect">
              <a:avLst/>
            </a:prstGeom>
          </p:spPr>
        </p:pic>
        <p:sp>
          <p:nvSpPr>
            <p:cNvPr id="13" name="TextBox 12">
              <a:extLst>
                <a:ext uri="{FF2B5EF4-FFF2-40B4-BE49-F238E27FC236}">
                  <a16:creationId xmlns:a16="http://schemas.microsoft.com/office/drawing/2014/main" id="{8CDBAD31-2CED-1440-9350-F9D2E49AA1F1}"/>
                </a:ext>
              </a:extLst>
            </p:cNvPr>
            <p:cNvSpPr txBox="1"/>
            <p:nvPr/>
          </p:nvSpPr>
          <p:spPr>
            <a:xfrm>
              <a:off x="165574" y="6705600"/>
              <a:ext cx="6463826" cy="169277"/>
            </a:xfrm>
            <a:prstGeom prst="rect">
              <a:avLst/>
            </a:prstGeom>
            <a:noFill/>
          </p:spPr>
          <p:txBody>
            <a:bodyPr wrap="square" rtlCol="0">
              <a:spAutoFit/>
            </a:bodyPr>
            <a:lstStyle/>
            <a:p>
              <a:r>
                <a:rPr lang="en-US" sz="500" dirty="0">
                  <a:latin typeface="Arial" panose="020B0604020202020204" pitchFamily="34" charset="0"/>
                  <a:cs typeface="Arial" panose="020B0604020202020204" pitchFamily="34" charset="0"/>
                </a:rPr>
                <a:t>© </a:t>
              </a:r>
              <a:r>
                <a:rPr lang="en-US" sz="500" dirty="0"/>
                <a:t>2026 MPHI. Sound Off with the Home Fire Safety Patrol made possible by funding from the USDHS/FEMA, Award No. EMW-2024-FP-00140, </a:t>
              </a:r>
              <a:r>
                <a:rPr lang="en-US" sz="500" dirty="0">
                  <a:latin typeface="Arial" panose="020B0604020202020204" pitchFamily="34" charset="0"/>
                  <a:cs typeface="Arial" panose="020B0604020202020204" pitchFamily="34" charset="0"/>
                </a:rPr>
                <a:t>with generous support from First Alert.</a:t>
              </a:r>
            </a:p>
          </p:txBody>
        </p:sp>
      </p:grpSp>
    </p:spTree>
    <p:extLst>
      <p:ext uri="{BB962C8B-B14F-4D97-AF65-F5344CB8AC3E}">
        <p14:creationId xmlns:p14="http://schemas.microsoft.com/office/powerpoint/2010/main" val="38616353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8626671" y="6593559"/>
            <a:ext cx="400050" cy="168275"/>
          </a:xfrm>
          <a:prstGeom prst="rect">
            <a:avLst/>
          </a:prstGeom>
        </p:spPr>
        <p:txBody>
          <a:bodyPr/>
          <a:lstStyle/>
          <a:p>
            <a:pPr>
              <a:defRPr/>
            </a:pPr>
            <a:fld id="{91B08BE5-9F10-4666-B823-88B872EBA487}" type="slidenum">
              <a:rPr lang="en-US" smtClean="0">
                <a:solidFill>
                  <a:srgbClr val="47B6C6"/>
                </a:solidFill>
              </a:rPr>
              <a:pPr>
                <a:defRPr/>
              </a:pPr>
              <a:t>12</a:t>
            </a:fld>
            <a:endParaRPr lang="en-US" dirty="0">
              <a:solidFill>
                <a:srgbClr val="47B6C6"/>
              </a:solidFill>
            </a:endParaRPr>
          </a:p>
        </p:txBody>
      </p:sp>
      <p:pic>
        <p:nvPicPr>
          <p:cNvPr id="11" name="Picture 10"/>
          <p:cNvPicPr>
            <a:picLocks noChangeAspect="1"/>
          </p:cNvPicPr>
          <p:nvPr/>
        </p:nvPicPr>
        <p:blipFill rotWithShape="1">
          <a:blip r:embed="rId3" cstate="screen">
            <a:alphaModFix amt="60000"/>
            <a:extLst>
              <a:ext uri="{BEBA8EAE-BF5A-486C-A8C5-ECC9F3942E4B}">
                <a14:imgProps xmlns:a14="http://schemas.microsoft.com/office/drawing/2010/main">
                  <a14:imgLayer r:embed="rId4">
                    <a14:imgEffect>
                      <a14:artisticPencilGrayscale/>
                    </a14:imgEffect>
                  </a14:imgLayer>
                </a14:imgProps>
              </a:ext>
              <a:ext uri="{28A0092B-C50C-407E-A947-70E740481C1C}">
                <a14:useLocalDpi xmlns:a14="http://schemas.microsoft.com/office/drawing/2010/main"/>
              </a:ext>
            </a:extLst>
          </a:blip>
          <a:srcRect/>
          <a:stretch/>
        </p:blipFill>
        <p:spPr>
          <a:xfrm>
            <a:off x="4469355" y="152400"/>
            <a:ext cx="4750845" cy="6057900"/>
          </a:xfrm>
          <a:prstGeom prst="rect">
            <a:avLst/>
          </a:prstGeom>
        </p:spPr>
      </p:pic>
      <p:pic>
        <p:nvPicPr>
          <p:cNvPr id="8" name="Picture 7"/>
          <p:cNvPicPr>
            <a:picLocks noChangeAspect="1"/>
          </p:cNvPicPr>
          <p:nvPr/>
        </p:nvPicPr>
        <p:blipFill>
          <a:blip r:embed="rId5"/>
          <a:stretch>
            <a:fillRect/>
          </a:stretch>
        </p:blipFill>
        <p:spPr>
          <a:xfrm>
            <a:off x="0" y="4451894"/>
            <a:ext cx="9235440" cy="2507128"/>
          </a:xfrm>
          <a:prstGeom prst="rect">
            <a:avLst/>
          </a:prstGeom>
        </p:spPr>
      </p:pic>
      <p:sp>
        <p:nvSpPr>
          <p:cNvPr id="9" name="Title 1"/>
          <p:cNvSpPr txBox="1">
            <a:spLocks/>
          </p:cNvSpPr>
          <p:nvPr/>
        </p:nvSpPr>
        <p:spPr>
          <a:xfrm>
            <a:off x="457200" y="503238"/>
            <a:ext cx="8229600" cy="19351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b="1" dirty="0">
                <a:latin typeface="Calibri" pitchFamily="34" charset="0"/>
                <a:cs typeface="Calibri" pitchFamily="34" charset="0"/>
              </a:rPr>
              <a:t>Smoke Alarm Basics </a:t>
            </a:r>
            <a:r>
              <a:rPr lang="en-US" sz="3600" b="1" dirty="0">
                <a:latin typeface="Calibri" pitchFamily="34" charset="0"/>
                <a:cs typeface="Calibri" pitchFamily="34" charset="0"/>
              </a:rPr>
              <a:t>        </a:t>
            </a:r>
            <a:br>
              <a:rPr lang="en-US" sz="3600" b="1" dirty="0">
                <a:latin typeface="Calibri" pitchFamily="34" charset="0"/>
                <a:cs typeface="Calibri" pitchFamily="34" charset="0"/>
              </a:rPr>
            </a:br>
            <a:r>
              <a:rPr lang="en-US" sz="3600" b="1" dirty="0">
                <a:latin typeface="Calibri" pitchFamily="34" charset="0"/>
                <a:cs typeface="Calibri" pitchFamily="34" charset="0"/>
              </a:rPr>
              <a:t>      </a:t>
            </a:r>
            <a:r>
              <a:rPr lang="en-US" sz="4000" b="1" dirty="0">
                <a:solidFill>
                  <a:srgbClr val="C00000"/>
                </a:solidFill>
                <a:latin typeface="Calibri" pitchFamily="34" charset="0"/>
                <a:cs typeface="Calibri" pitchFamily="34" charset="0"/>
              </a:rPr>
              <a:t>Why do smoke alarms</a:t>
            </a:r>
            <a:br>
              <a:rPr lang="en-US" sz="4000" b="1" dirty="0">
                <a:solidFill>
                  <a:srgbClr val="C00000"/>
                </a:solidFill>
                <a:latin typeface="Calibri" pitchFamily="34" charset="0"/>
                <a:cs typeface="Calibri" pitchFamily="34" charset="0"/>
              </a:rPr>
            </a:br>
            <a:r>
              <a:rPr lang="en-US" sz="4000" b="1" dirty="0">
                <a:solidFill>
                  <a:srgbClr val="C00000"/>
                </a:solidFill>
                <a:latin typeface="Calibri" pitchFamily="34" charset="0"/>
                <a:cs typeface="Calibri" pitchFamily="34" charset="0"/>
              </a:rPr>
              <a:t>      belong on the ceiling?</a:t>
            </a:r>
          </a:p>
        </p:txBody>
      </p:sp>
      <p:sp>
        <p:nvSpPr>
          <p:cNvPr id="3" name="TextBox 2"/>
          <p:cNvSpPr txBox="1"/>
          <p:nvPr/>
        </p:nvSpPr>
        <p:spPr>
          <a:xfrm>
            <a:off x="533400" y="2667000"/>
            <a:ext cx="6324600" cy="3108543"/>
          </a:xfrm>
          <a:prstGeom prst="rect">
            <a:avLst/>
          </a:prstGeom>
          <a:noFill/>
        </p:spPr>
        <p:txBody>
          <a:bodyPr wrap="square" rtlCol="0">
            <a:spAutoFit/>
          </a:bodyPr>
          <a:lstStyle/>
          <a:p>
            <a:pPr marL="457200" indent="-457200">
              <a:buFont typeface="Arial" pitchFamily="34" charset="0"/>
              <a:buChar char="•"/>
            </a:pPr>
            <a:r>
              <a:rPr lang="en-US" sz="2800" dirty="0"/>
              <a:t>Smoke rises toward the ceiling.</a:t>
            </a:r>
          </a:p>
          <a:p>
            <a:endParaRPr lang="en-US" sz="2800" dirty="0"/>
          </a:p>
          <a:p>
            <a:pPr marL="457200" indent="-457200">
              <a:buFont typeface="Arial" pitchFamily="34" charset="0"/>
              <a:buChar char="•"/>
            </a:pPr>
            <a:r>
              <a:rPr lang="en-US" sz="2800" dirty="0"/>
              <a:t>Another good spot is high up on </a:t>
            </a:r>
            <a:br>
              <a:rPr lang="en-US" sz="2800" dirty="0"/>
            </a:br>
            <a:r>
              <a:rPr lang="en-US" sz="2800" dirty="0"/>
              <a:t>the wall.</a:t>
            </a:r>
          </a:p>
          <a:p>
            <a:pPr marL="457200" indent="-457200">
              <a:buFontTx/>
              <a:buChar char="-"/>
            </a:pPr>
            <a:endParaRPr lang="en-US" sz="2800" dirty="0"/>
          </a:p>
          <a:p>
            <a:pPr marL="457200" indent="-457200">
              <a:buFontTx/>
              <a:buChar char="-"/>
            </a:pPr>
            <a:endParaRPr lang="en-US" sz="2800" dirty="0"/>
          </a:p>
          <a:p>
            <a:endParaRPr lang="en-US" sz="2800" dirty="0"/>
          </a:p>
        </p:txBody>
      </p:sp>
      <p:sp>
        <p:nvSpPr>
          <p:cNvPr id="5" name="Rectangle 4"/>
          <p:cNvSpPr/>
          <p:nvPr/>
        </p:nvSpPr>
        <p:spPr>
          <a:xfrm>
            <a:off x="1485900" y="3"/>
            <a:ext cx="6172200" cy="244231"/>
          </a:xfrm>
          <a:prstGeom prst="rect">
            <a:avLst/>
          </a:prstGeom>
          <a:solidFill>
            <a:srgbClr val="CA020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2" name="Picture 11"/>
          <p:cNvPicPr>
            <a:picLocks noChangeAspect="1"/>
          </p:cNvPicPr>
          <p:nvPr/>
        </p:nvPicPr>
        <p:blipFill>
          <a:blip r:embed="rId6"/>
          <a:stretch>
            <a:fillRect/>
          </a:stretch>
        </p:blipFill>
        <p:spPr>
          <a:xfrm>
            <a:off x="6781800" y="0"/>
            <a:ext cx="2209800" cy="1778000"/>
          </a:xfrm>
          <a:prstGeom prst="rect">
            <a:avLst/>
          </a:prstGeom>
        </p:spPr>
      </p:pic>
      <p:grpSp>
        <p:nvGrpSpPr>
          <p:cNvPr id="10" name="Group 9">
            <a:extLst>
              <a:ext uri="{FF2B5EF4-FFF2-40B4-BE49-F238E27FC236}">
                <a16:creationId xmlns:a16="http://schemas.microsoft.com/office/drawing/2014/main" id="{80DD9E5B-5373-D849-BAFF-B22255D26EDE}"/>
              </a:ext>
            </a:extLst>
          </p:cNvPr>
          <p:cNvGrpSpPr/>
          <p:nvPr/>
        </p:nvGrpSpPr>
        <p:grpSpPr>
          <a:xfrm>
            <a:off x="165574" y="6705600"/>
            <a:ext cx="7302026" cy="196778"/>
            <a:chOff x="165574" y="6705600"/>
            <a:chExt cx="7302026" cy="196778"/>
          </a:xfrm>
        </p:grpSpPr>
        <p:pic>
          <p:nvPicPr>
            <p:cNvPr id="13" name="Picture 12">
              <a:extLst>
                <a:ext uri="{FF2B5EF4-FFF2-40B4-BE49-F238E27FC236}">
                  <a16:creationId xmlns:a16="http://schemas.microsoft.com/office/drawing/2014/main" id="{5E958758-9A82-4F4E-B7EC-98E137616DA1}"/>
                </a:ext>
              </a:extLst>
            </p:cNvPr>
            <p:cNvPicPr>
              <a:picLocks noChangeAspect="1"/>
            </p:cNvPicPr>
            <p:nvPr/>
          </p:nvPicPr>
          <p:blipFill rotWithShape="1">
            <a:blip r:embed="rId7"/>
            <a:srcRect t="14566"/>
            <a:stretch/>
          </p:blipFill>
          <p:spPr>
            <a:xfrm>
              <a:off x="186549" y="6705600"/>
              <a:ext cx="7281051" cy="196778"/>
            </a:xfrm>
            <a:prstGeom prst="rect">
              <a:avLst/>
            </a:prstGeom>
          </p:spPr>
        </p:pic>
        <p:sp>
          <p:nvSpPr>
            <p:cNvPr id="14" name="TextBox 13">
              <a:extLst>
                <a:ext uri="{FF2B5EF4-FFF2-40B4-BE49-F238E27FC236}">
                  <a16:creationId xmlns:a16="http://schemas.microsoft.com/office/drawing/2014/main" id="{08E40713-B63B-9C47-B7D4-659135A68F18}"/>
                </a:ext>
              </a:extLst>
            </p:cNvPr>
            <p:cNvSpPr txBox="1"/>
            <p:nvPr/>
          </p:nvSpPr>
          <p:spPr>
            <a:xfrm>
              <a:off x="165574" y="6705600"/>
              <a:ext cx="6463826" cy="169277"/>
            </a:xfrm>
            <a:prstGeom prst="rect">
              <a:avLst/>
            </a:prstGeom>
            <a:noFill/>
          </p:spPr>
          <p:txBody>
            <a:bodyPr wrap="square" rtlCol="0">
              <a:spAutoFit/>
            </a:bodyPr>
            <a:lstStyle/>
            <a:p>
              <a:r>
                <a:rPr lang="en-US" sz="500" dirty="0">
                  <a:latin typeface="Arial" panose="020B0604020202020204" pitchFamily="34" charset="0"/>
                  <a:cs typeface="Arial" panose="020B0604020202020204" pitchFamily="34" charset="0"/>
                </a:rPr>
                <a:t>© </a:t>
              </a:r>
              <a:r>
                <a:rPr lang="en-US" sz="500" dirty="0"/>
                <a:t>2026 MPHI. Sound Off with the Home Fire Safety Patrol made possible by funding from the USDHS/FEMA, Award No. EMW-2024-FP-00140, </a:t>
              </a:r>
              <a:r>
                <a:rPr lang="en-US" sz="500" dirty="0">
                  <a:latin typeface="Arial" panose="020B0604020202020204" pitchFamily="34" charset="0"/>
                  <a:cs typeface="Arial" panose="020B0604020202020204" pitchFamily="34" charset="0"/>
                </a:rPr>
                <a:t>with generous support from First Alert.</a:t>
              </a:r>
            </a:p>
          </p:txBody>
        </p:sp>
      </p:grpSp>
    </p:spTree>
    <p:extLst>
      <p:ext uri="{BB962C8B-B14F-4D97-AF65-F5344CB8AC3E}">
        <p14:creationId xmlns:p14="http://schemas.microsoft.com/office/powerpoint/2010/main" val="6581646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8626671" y="6593559"/>
            <a:ext cx="400050" cy="168275"/>
          </a:xfrm>
          <a:prstGeom prst="rect">
            <a:avLst/>
          </a:prstGeom>
        </p:spPr>
        <p:txBody>
          <a:bodyPr/>
          <a:lstStyle/>
          <a:p>
            <a:pPr>
              <a:defRPr/>
            </a:pPr>
            <a:fld id="{91B08BE5-9F10-4666-B823-88B872EBA487}" type="slidenum">
              <a:rPr lang="en-US" smtClean="0">
                <a:solidFill>
                  <a:srgbClr val="47B6C6"/>
                </a:solidFill>
              </a:rPr>
              <a:pPr>
                <a:defRPr/>
              </a:pPr>
              <a:t>13</a:t>
            </a:fld>
            <a:endParaRPr lang="en-US" dirty="0">
              <a:solidFill>
                <a:srgbClr val="47B6C6"/>
              </a:solidFill>
            </a:endParaRPr>
          </a:p>
        </p:txBody>
      </p:sp>
      <p:sp>
        <p:nvSpPr>
          <p:cNvPr id="5" name="Rectangle 4"/>
          <p:cNvSpPr/>
          <p:nvPr/>
        </p:nvSpPr>
        <p:spPr>
          <a:xfrm>
            <a:off x="1485900" y="3"/>
            <a:ext cx="6172200" cy="244231"/>
          </a:xfrm>
          <a:prstGeom prst="rect">
            <a:avLst/>
          </a:prstGeom>
          <a:solidFill>
            <a:srgbClr val="CA020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Title 1"/>
          <p:cNvSpPr txBox="1">
            <a:spLocks/>
          </p:cNvSpPr>
          <p:nvPr/>
        </p:nvSpPr>
        <p:spPr>
          <a:xfrm>
            <a:off x="457200" y="503238"/>
            <a:ext cx="8229600" cy="19351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b="1" dirty="0">
                <a:latin typeface="Calibri" pitchFamily="34" charset="0"/>
                <a:cs typeface="Calibri" pitchFamily="34" charset="0"/>
              </a:rPr>
              <a:t>Smoke Alarm Basics </a:t>
            </a:r>
            <a:r>
              <a:rPr lang="en-US" sz="3600" b="1" dirty="0">
                <a:latin typeface="Calibri" pitchFamily="34" charset="0"/>
                <a:cs typeface="Calibri" pitchFamily="34" charset="0"/>
              </a:rPr>
              <a:t>        </a:t>
            </a:r>
            <a:br>
              <a:rPr lang="en-US" sz="3600" b="1" dirty="0">
                <a:latin typeface="Calibri" pitchFamily="34" charset="0"/>
                <a:cs typeface="Calibri" pitchFamily="34" charset="0"/>
              </a:rPr>
            </a:br>
            <a:r>
              <a:rPr lang="en-US" sz="3600" b="1" dirty="0">
                <a:latin typeface="Calibri" pitchFamily="34" charset="0"/>
                <a:cs typeface="Calibri" pitchFamily="34" charset="0"/>
              </a:rPr>
              <a:t>      </a:t>
            </a:r>
            <a:r>
              <a:rPr lang="en-US" sz="4000" b="1" dirty="0">
                <a:solidFill>
                  <a:srgbClr val="C00000"/>
                </a:solidFill>
                <a:latin typeface="Calibri" pitchFamily="34" charset="0"/>
                <a:cs typeface="Calibri" pitchFamily="34" charset="0"/>
              </a:rPr>
              <a:t>Is one smoke alarm enough</a:t>
            </a:r>
            <a:br>
              <a:rPr lang="en-US" sz="4000" b="1" dirty="0">
                <a:solidFill>
                  <a:srgbClr val="C00000"/>
                </a:solidFill>
                <a:latin typeface="Calibri" pitchFamily="34" charset="0"/>
                <a:cs typeface="Calibri" pitchFamily="34" charset="0"/>
              </a:rPr>
            </a:br>
            <a:r>
              <a:rPr lang="en-US" sz="4000" b="1" dirty="0">
                <a:solidFill>
                  <a:srgbClr val="C00000"/>
                </a:solidFill>
                <a:latin typeface="Calibri" pitchFamily="34" charset="0"/>
                <a:cs typeface="Calibri" pitchFamily="34" charset="0"/>
              </a:rPr>
              <a:t>       to keep you safe? NO!</a:t>
            </a:r>
          </a:p>
        </p:txBody>
      </p:sp>
      <p:pic>
        <p:nvPicPr>
          <p:cNvPr id="12" name="Picture 1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019800" y="2458618"/>
            <a:ext cx="2825950" cy="2875382"/>
          </a:xfrm>
          <a:prstGeom prst="rect">
            <a:avLst/>
          </a:prstGeom>
          <a:ln>
            <a:solidFill>
              <a:srgbClr val="7F7F7F"/>
            </a:solidFill>
          </a:ln>
        </p:spPr>
      </p:pic>
      <p:pic>
        <p:nvPicPr>
          <p:cNvPr id="8" name="Picture 7"/>
          <p:cNvPicPr>
            <a:picLocks noChangeAspect="1"/>
          </p:cNvPicPr>
          <p:nvPr/>
        </p:nvPicPr>
        <p:blipFill>
          <a:blip r:embed="rId4"/>
          <a:stretch>
            <a:fillRect/>
          </a:stretch>
        </p:blipFill>
        <p:spPr>
          <a:xfrm>
            <a:off x="0" y="4451894"/>
            <a:ext cx="9235440" cy="2507128"/>
          </a:xfrm>
          <a:prstGeom prst="rect">
            <a:avLst/>
          </a:prstGeom>
        </p:spPr>
      </p:pic>
      <p:sp>
        <p:nvSpPr>
          <p:cNvPr id="3" name="TextBox 2"/>
          <p:cNvSpPr txBox="1"/>
          <p:nvPr/>
        </p:nvSpPr>
        <p:spPr>
          <a:xfrm>
            <a:off x="609600" y="2438400"/>
            <a:ext cx="5334000" cy="2246769"/>
          </a:xfrm>
          <a:prstGeom prst="rect">
            <a:avLst/>
          </a:prstGeom>
          <a:noFill/>
        </p:spPr>
        <p:txBody>
          <a:bodyPr wrap="square" rtlCol="0">
            <a:spAutoFit/>
          </a:bodyPr>
          <a:lstStyle/>
          <a:p>
            <a:r>
              <a:rPr lang="en-US" sz="2800" dirty="0"/>
              <a:t>You need smoke alarms </a:t>
            </a:r>
          </a:p>
          <a:p>
            <a:pPr marL="457200" indent="-457200">
              <a:spcAft>
                <a:spcPts val="600"/>
              </a:spcAft>
              <a:buFont typeface="Arial"/>
              <a:buChar char="•"/>
            </a:pPr>
            <a:r>
              <a:rPr lang="en-US" sz="2800" b="1" dirty="0"/>
              <a:t>In or near all your bedrooms and sleeping areas </a:t>
            </a:r>
            <a:r>
              <a:rPr lang="en-US" sz="2800" dirty="0"/>
              <a:t>to wake you up in case a fire starts while you are sleeping. </a:t>
            </a:r>
          </a:p>
        </p:txBody>
      </p:sp>
      <p:grpSp>
        <p:nvGrpSpPr>
          <p:cNvPr id="10" name="Group 9">
            <a:extLst>
              <a:ext uri="{FF2B5EF4-FFF2-40B4-BE49-F238E27FC236}">
                <a16:creationId xmlns:a16="http://schemas.microsoft.com/office/drawing/2014/main" id="{45BF7DBA-E2E7-0F4A-A8F5-06F3F076FA1D}"/>
              </a:ext>
            </a:extLst>
          </p:cNvPr>
          <p:cNvGrpSpPr/>
          <p:nvPr/>
        </p:nvGrpSpPr>
        <p:grpSpPr>
          <a:xfrm>
            <a:off x="165574" y="6705600"/>
            <a:ext cx="7302026" cy="196778"/>
            <a:chOff x="165574" y="6705600"/>
            <a:chExt cx="7302026" cy="196778"/>
          </a:xfrm>
        </p:grpSpPr>
        <p:pic>
          <p:nvPicPr>
            <p:cNvPr id="11" name="Picture 10">
              <a:extLst>
                <a:ext uri="{FF2B5EF4-FFF2-40B4-BE49-F238E27FC236}">
                  <a16:creationId xmlns:a16="http://schemas.microsoft.com/office/drawing/2014/main" id="{17E829A6-0CF2-6549-B2A9-63508AC827F7}"/>
                </a:ext>
              </a:extLst>
            </p:cNvPr>
            <p:cNvPicPr>
              <a:picLocks noChangeAspect="1"/>
            </p:cNvPicPr>
            <p:nvPr/>
          </p:nvPicPr>
          <p:blipFill rotWithShape="1">
            <a:blip r:embed="rId5"/>
            <a:srcRect t="14566"/>
            <a:stretch/>
          </p:blipFill>
          <p:spPr>
            <a:xfrm>
              <a:off x="186549" y="6705600"/>
              <a:ext cx="7281051" cy="196778"/>
            </a:xfrm>
            <a:prstGeom prst="rect">
              <a:avLst/>
            </a:prstGeom>
          </p:spPr>
        </p:pic>
        <p:sp>
          <p:nvSpPr>
            <p:cNvPr id="13" name="TextBox 12">
              <a:extLst>
                <a:ext uri="{FF2B5EF4-FFF2-40B4-BE49-F238E27FC236}">
                  <a16:creationId xmlns:a16="http://schemas.microsoft.com/office/drawing/2014/main" id="{B13E4F74-8D01-1742-81C8-A7C9B42D6E0A}"/>
                </a:ext>
              </a:extLst>
            </p:cNvPr>
            <p:cNvSpPr txBox="1"/>
            <p:nvPr/>
          </p:nvSpPr>
          <p:spPr>
            <a:xfrm>
              <a:off x="165574" y="6705600"/>
              <a:ext cx="6463826" cy="169277"/>
            </a:xfrm>
            <a:prstGeom prst="rect">
              <a:avLst/>
            </a:prstGeom>
            <a:noFill/>
          </p:spPr>
          <p:txBody>
            <a:bodyPr wrap="square" rtlCol="0">
              <a:spAutoFit/>
            </a:bodyPr>
            <a:lstStyle/>
            <a:p>
              <a:r>
                <a:rPr lang="en-US" sz="500" dirty="0">
                  <a:latin typeface="Arial" panose="020B0604020202020204" pitchFamily="34" charset="0"/>
                  <a:cs typeface="Arial" panose="020B0604020202020204" pitchFamily="34" charset="0"/>
                </a:rPr>
                <a:t>© </a:t>
              </a:r>
              <a:r>
                <a:rPr lang="en-US" sz="500" dirty="0"/>
                <a:t>2026 MPHI. Sound Off with the Home Fire Safety Patrol made possible by funding from the USDHS/FEMA, Award No. EMW-2024-FP-00140, </a:t>
              </a:r>
              <a:r>
                <a:rPr lang="en-US" sz="500" dirty="0">
                  <a:latin typeface="Arial" panose="020B0604020202020204" pitchFamily="34" charset="0"/>
                  <a:cs typeface="Arial" panose="020B0604020202020204" pitchFamily="34" charset="0"/>
                </a:rPr>
                <a:t>with generous support from First Alert.</a:t>
              </a:r>
            </a:p>
          </p:txBody>
        </p:sp>
      </p:grpSp>
    </p:spTree>
    <p:extLst>
      <p:ext uri="{BB962C8B-B14F-4D97-AF65-F5344CB8AC3E}">
        <p14:creationId xmlns:p14="http://schemas.microsoft.com/office/powerpoint/2010/main" val="10085456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8626671" y="6593559"/>
            <a:ext cx="400050" cy="168275"/>
          </a:xfrm>
          <a:prstGeom prst="rect">
            <a:avLst/>
          </a:prstGeom>
        </p:spPr>
        <p:txBody>
          <a:bodyPr/>
          <a:lstStyle/>
          <a:p>
            <a:pPr>
              <a:defRPr/>
            </a:pPr>
            <a:fld id="{91B08BE5-9F10-4666-B823-88B872EBA487}" type="slidenum">
              <a:rPr lang="en-US" smtClean="0">
                <a:solidFill>
                  <a:srgbClr val="47B6C6"/>
                </a:solidFill>
              </a:rPr>
              <a:pPr>
                <a:defRPr/>
              </a:pPr>
              <a:t>14</a:t>
            </a:fld>
            <a:endParaRPr lang="en-US" dirty="0">
              <a:solidFill>
                <a:srgbClr val="47B6C6"/>
              </a:solidFill>
            </a:endParaRPr>
          </a:p>
        </p:txBody>
      </p:sp>
      <p:sp>
        <p:nvSpPr>
          <p:cNvPr id="5" name="Rectangle 4"/>
          <p:cNvSpPr/>
          <p:nvPr/>
        </p:nvSpPr>
        <p:spPr>
          <a:xfrm>
            <a:off x="1485900" y="3"/>
            <a:ext cx="6172200" cy="244231"/>
          </a:xfrm>
          <a:prstGeom prst="rect">
            <a:avLst/>
          </a:prstGeom>
          <a:solidFill>
            <a:srgbClr val="CA020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Title 1"/>
          <p:cNvSpPr txBox="1">
            <a:spLocks/>
          </p:cNvSpPr>
          <p:nvPr/>
        </p:nvSpPr>
        <p:spPr>
          <a:xfrm>
            <a:off x="457200" y="503238"/>
            <a:ext cx="8229600" cy="19351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b="1" dirty="0">
                <a:latin typeface="Calibri" pitchFamily="34" charset="0"/>
                <a:cs typeface="Calibri" pitchFamily="34" charset="0"/>
              </a:rPr>
              <a:t>Smoke Alarm Basics </a:t>
            </a:r>
            <a:r>
              <a:rPr lang="en-US" sz="3600" b="1" dirty="0">
                <a:latin typeface="Calibri" pitchFamily="34" charset="0"/>
                <a:cs typeface="Calibri" pitchFamily="34" charset="0"/>
              </a:rPr>
              <a:t>        </a:t>
            </a:r>
            <a:br>
              <a:rPr lang="en-US" sz="3600" b="1" dirty="0">
                <a:latin typeface="Calibri" pitchFamily="34" charset="0"/>
                <a:cs typeface="Calibri" pitchFamily="34" charset="0"/>
              </a:rPr>
            </a:br>
            <a:r>
              <a:rPr lang="en-US" sz="3600" b="1" dirty="0">
                <a:latin typeface="Calibri" pitchFamily="34" charset="0"/>
                <a:cs typeface="Calibri" pitchFamily="34" charset="0"/>
              </a:rPr>
              <a:t>      </a:t>
            </a:r>
            <a:r>
              <a:rPr lang="en-US" sz="4000" b="1" dirty="0">
                <a:solidFill>
                  <a:srgbClr val="C00000"/>
                </a:solidFill>
                <a:latin typeface="Calibri" pitchFamily="34" charset="0"/>
                <a:cs typeface="Calibri" pitchFamily="34" charset="0"/>
              </a:rPr>
              <a:t>Is one smoke alarm enough</a:t>
            </a:r>
            <a:br>
              <a:rPr lang="en-US" sz="4000" b="1" dirty="0">
                <a:solidFill>
                  <a:srgbClr val="C00000"/>
                </a:solidFill>
                <a:latin typeface="Calibri" pitchFamily="34" charset="0"/>
                <a:cs typeface="Calibri" pitchFamily="34" charset="0"/>
              </a:rPr>
            </a:br>
            <a:r>
              <a:rPr lang="en-US" sz="4000" b="1" dirty="0">
                <a:solidFill>
                  <a:srgbClr val="C00000"/>
                </a:solidFill>
                <a:latin typeface="Calibri" pitchFamily="34" charset="0"/>
                <a:cs typeface="Calibri" pitchFamily="34" charset="0"/>
              </a:rPr>
              <a:t>       to keep you safe? NO!</a:t>
            </a:r>
          </a:p>
        </p:txBody>
      </p:sp>
      <p:pic>
        <p:nvPicPr>
          <p:cNvPr id="12" name="Picture 1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019800" y="2458618"/>
            <a:ext cx="2825950" cy="2875382"/>
          </a:xfrm>
          <a:prstGeom prst="rect">
            <a:avLst/>
          </a:prstGeom>
          <a:ln>
            <a:solidFill>
              <a:srgbClr val="7F7F7F"/>
            </a:solidFill>
          </a:ln>
        </p:spPr>
      </p:pic>
      <p:pic>
        <p:nvPicPr>
          <p:cNvPr id="8" name="Picture 7"/>
          <p:cNvPicPr>
            <a:picLocks noChangeAspect="1"/>
          </p:cNvPicPr>
          <p:nvPr/>
        </p:nvPicPr>
        <p:blipFill>
          <a:blip r:embed="rId4"/>
          <a:stretch>
            <a:fillRect/>
          </a:stretch>
        </p:blipFill>
        <p:spPr>
          <a:xfrm>
            <a:off x="0" y="4451894"/>
            <a:ext cx="9235440" cy="2507128"/>
          </a:xfrm>
          <a:prstGeom prst="rect">
            <a:avLst/>
          </a:prstGeom>
        </p:spPr>
      </p:pic>
      <p:sp>
        <p:nvSpPr>
          <p:cNvPr id="3" name="TextBox 2"/>
          <p:cNvSpPr txBox="1"/>
          <p:nvPr/>
        </p:nvSpPr>
        <p:spPr>
          <a:xfrm>
            <a:off x="609600" y="2438400"/>
            <a:ext cx="5334000" cy="2246769"/>
          </a:xfrm>
          <a:prstGeom prst="rect">
            <a:avLst/>
          </a:prstGeom>
          <a:noFill/>
        </p:spPr>
        <p:txBody>
          <a:bodyPr wrap="square" rtlCol="0">
            <a:spAutoFit/>
          </a:bodyPr>
          <a:lstStyle/>
          <a:p>
            <a:r>
              <a:rPr lang="en-US" sz="2800" dirty="0"/>
              <a:t>You need smoke alarms </a:t>
            </a:r>
          </a:p>
          <a:p>
            <a:pPr marL="457200" indent="-457200">
              <a:buFont typeface="Arial" pitchFamily="34" charset="0"/>
              <a:buChar char="•"/>
            </a:pPr>
            <a:r>
              <a:rPr lang="en-US" sz="2800" b="1" dirty="0"/>
              <a:t>On every floor or level of your </a:t>
            </a:r>
            <a:br>
              <a:rPr lang="en-US" sz="2800" b="1" dirty="0"/>
            </a:br>
            <a:r>
              <a:rPr lang="en-US" sz="2800" b="1" dirty="0"/>
              <a:t>home – even the basement –  </a:t>
            </a:r>
            <a:br>
              <a:rPr lang="en-US" sz="2800" dirty="0"/>
            </a:br>
            <a:r>
              <a:rPr lang="en-US" sz="2800" dirty="0"/>
              <a:t>so you can hear the alarm no matter where a fire starts.</a:t>
            </a:r>
          </a:p>
        </p:txBody>
      </p:sp>
      <p:grpSp>
        <p:nvGrpSpPr>
          <p:cNvPr id="10" name="Group 9">
            <a:extLst>
              <a:ext uri="{FF2B5EF4-FFF2-40B4-BE49-F238E27FC236}">
                <a16:creationId xmlns:a16="http://schemas.microsoft.com/office/drawing/2014/main" id="{3959D200-0D7E-7148-94A4-91E503E196B9}"/>
              </a:ext>
            </a:extLst>
          </p:cNvPr>
          <p:cNvGrpSpPr/>
          <p:nvPr/>
        </p:nvGrpSpPr>
        <p:grpSpPr>
          <a:xfrm>
            <a:off x="165574" y="6705600"/>
            <a:ext cx="7302026" cy="196778"/>
            <a:chOff x="165574" y="6705600"/>
            <a:chExt cx="7302026" cy="196778"/>
          </a:xfrm>
        </p:grpSpPr>
        <p:pic>
          <p:nvPicPr>
            <p:cNvPr id="11" name="Picture 10">
              <a:extLst>
                <a:ext uri="{FF2B5EF4-FFF2-40B4-BE49-F238E27FC236}">
                  <a16:creationId xmlns:a16="http://schemas.microsoft.com/office/drawing/2014/main" id="{269AFBD5-0000-0040-9895-E7CE017B1140}"/>
                </a:ext>
              </a:extLst>
            </p:cNvPr>
            <p:cNvPicPr>
              <a:picLocks noChangeAspect="1"/>
            </p:cNvPicPr>
            <p:nvPr/>
          </p:nvPicPr>
          <p:blipFill rotWithShape="1">
            <a:blip r:embed="rId5"/>
            <a:srcRect t="14566"/>
            <a:stretch/>
          </p:blipFill>
          <p:spPr>
            <a:xfrm>
              <a:off x="186549" y="6705600"/>
              <a:ext cx="7281051" cy="196778"/>
            </a:xfrm>
            <a:prstGeom prst="rect">
              <a:avLst/>
            </a:prstGeom>
          </p:spPr>
        </p:pic>
        <p:sp>
          <p:nvSpPr>
            <p:cNvPr id="13" name="TextBox 12">
              <a:extLst>
                <a:ext uri="{FF2B5EF4-FFF2-40B4-BE49-F238E27FC236}">
                  <a16:creationId xmlns:a16="http://schemas.microsoft.com/office/drawing/2014/main" id="{B75E4924-4236-094E-978B-7236B26B4880}"/>
                </a:ext>
              </a:extLst>
            </p:cNvPr>
            <p:cNvSpPr txBox="1"/>
            <p:nvPr/>
          </p:nvSpPr>
          <p:spPr>
            <a:xfrm>
              <a:off x="165574" y="6705600"/>
              <a:ext cx="6463826" cy="169277"/>
            </a:xfrm>
            <a:prstGeom prst="rect">
              <a:avLst/>
            </a:prstGeom>
            <a:noFill/>
          </p:spPr>
          <p:txBody>
            <a:bodyPr wrap="square" rtlCol="0">
              <a:spAutoFit/>
            </a:bodyPr>
            <a:lstStyle/>
            <a:p>
              <a:r>
                <a:rPr lang="en-US" sz="500" dirty="0">
                  <a:latin typeface="Arial" panose="020B0604020202020204" pitchFamily="34" charset="0"/>
                  <a:cs typeface="Arial" panose="020B0604020202020204" pitchFamily="34" charset="0"/>
                </a:rPr>
                <a:t>© </a:t>
              </a:r>
              <a:r>
                <a:rPr lang="en-US" sz="500" dirty="0"/>
                <a:t>2026 MPHI. Sound Off with the Home Fire Safety Patrol made possible by funding from the USDHS/FEMA, Award No. EMW-2024-FP-00140, </a:t>
              </a:r>
              <a:r>
                <a:rPr lang="en-US" sz="500" dirty="0">
                  <a:latin typeface="Arial" panose="020B0604020202020204" pitchFamily="34" charset="0"/>
                  <a:cs typeface="Arial" panose="020B0604020202020204" pitchFamily="34" charset="0"/>
                </a:rPr>
                <a:t>with generous support from First Alert.</a:t>
              </a:r>
            </a:p>
          </p:txBody>
        </p:sp>
      </p:grpSp>
    </p:spTree>
    <p:extLst>
      <p:ext uri="{BB962C8B-B14F-4D97-AF65-F5344CB8AC3E}">
        <p14:creationId xmlns:p14="http://schemas.microsoft.com/office/powerpoint/2010/main" val="19572668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2629F4EE-C44B-ED47-8464-E40043E359B7}"/>
              </a:ext>
            </a:extLst>
          </p:cNvPr>
          <p:cNvPicPr>
            <a:picLocks noChangeAspect="1"/>
          </p:cNvPicPr>
          <p:nvPr/>
        </p:nvPicPr>
        <p:blipFill>
          <a:blip r:embed="rId3"/>
          <a:stretch>
            <a:fillRect/>
          </a:stretch>
        </p:blipFill>
        <p:spPr>
          <a:xfrm>
            <a:off x="1748400" y="2133600"/>
            <a:ext cx="5414400" cy="2743200"/>
          </a:xfrm>
          <a:prstGeom prst="rect">
            <a:avLst/>
          </a:prstGeom>
        </p:spPr>
      </p:pic>
      <p:sp>
        <p:nvSpPr>
          <p:cNvPr id="4" name="Slide Number Placeholder 3"/>
          <p:cNvSpPr>
            <a:spLocks noGrp="1"/>
          </p:cNvSpPr>
          <p:nvPr>
            <p:ph type="sldNum" sz="quarter" idx="4294967295"/>
          </p:nvPr>
        </p:nvSpPr>
        <p:spPr>
          <a:xfrm>
            <a:off x="8626671" y="6593559"/>
            <a:ext cx="400050" cy="168275"/>
          </a:xfrm>
          <a:prstGeom prst="rect">
            <a:avLst/>
          </a:prstGeom>
        </p:spPr>
        <p:txBody>
          <a:bodyPr/>
          <a:lstStyle/>
          <a:p>
            <a:pPr>
              <a:defRPr/>
            </a:pPr>
            <a:fld id="{91B08BE5-9F10-4666-B823-88B872EBA487}" type="slidenum">
              <a:rPr lang="en-US" smtClean="0">
                <a:solidFill>
                  <a:srgbClr val="47B6C6"/>
                </a:solidFill>
              </a:rPr>
              <a:pPr>
                <a:defRPr/>
              </a:pPr>
              <a:t>15</a:t>
            </a:fld>
            <a:endParaRPr lang="en-US" dirty="0">
              <a:solidFill>
                <a:srgbClr val="47B6C6"/>
              </a:solidFill>
            </a:endParaRPr>
          </a:p>
        </p:txBody>
      </p:sp>
      <p:sp>
        <p:nvSpPr>
          <p:cNvPr id="5" name="Rectangle 4"/>
          <p:cNvSpPr/>
          <p:nvPr/>
        </p:nvSpPr>
        <p:spPr>
          <a:xfrm>
            <a:off x="1485900" y="3"/>
            <a:ext cx="6172200" cy="244231"/>
          </a:xfrm>
          <a:prstGeom prst="rect">
            <a:avLst/>
          </a:prstGeom>
          <a:solidFill>
            <a:srgbClr val="CA020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TextBox 2"/>
          <p:cNvSpPr txBox="1"/>
          <p:nvPr/>
        </p:nvSpPr>
        <p:spPr>
          <a:xfrm>
            <a:off x="1447800" y="4648200"/>
            <a:ext cx="8915400" cy="1384995"/>
          </a:xfrm>
          <a:prstGeom prst="rect">
            <a:avLst/>
          </a:prstGeom>
          <a:noFill/>
        </p:spPr>
        <p:txBody>
          <a:bodyPr wrap="square" rtlCol="0">
            <a:spAutoFit/>
          </a:bodyPr>
          <a:lstStyle/>
          <a:p>
            <a:r>
              <a:rPr lang="en-US" sz="2800" dirty="0"/>
              <a:t>Steam from cooking or the shower can </a:t>
            </a:r>
            <a:br>
              <a:rPr lang="en-US" sz="2800" dirty="0"/>
            </a:br>
            <a:r>
              <a:rPr lang="en-US" sz="2800" dirty="0"/>
              <a:t>make a smoke alarm Sound Off when </a:t>
            </a:r>
            <a:br>
              <a:rPr lang="en-US" sz="2800" dirty="0"/>
            </a:br>
            <a:r>
              <a:rPr lang="en-US" sz="2800" dirty="0"/>
              <a:t>there is no fire. </a:t>
            </a:r>
            <a:r>
              <a:rPr lang="en-US" sz="2400" dirty="0"/>
              <a:t> </a:t>
            </a:r>
          </a:p>
        </p:txBody>
      </p:sp>
      <p:sp>
        <p:nvSpPr>
          <p:cNvPr id="11" name="Title 1"/>
          <p:cNvSpPr txBox="1">
            <a:spLocks/>
          </p:cNvSpPr>
          <p:nvPr/>
        </p:nvSpPr>
        <p:spPr>
          <a:xfrm>
            <a:off x="457200" y="503238"/>
            <a:ext cx="8229600" cy="19351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b="1" dirty="0">
                <a:latin typeface="Calibri" pitchFamily="34" charset="0"/>
                <a:cs typeface="Calibri" pitchFamily="34" charset="0"/>
              </a:rPr>
              <a:t>Smoke Alarm Basics </a:t>
            </a:r>
            <a:r>
              <a:rPr lang="en-US" sz="3600" b="1" dirty="0">
                <a:latin typeface="Calibri" pitchFamily="34" charset="0"/>
                <a:cs typeface="Calibri" pitchFamily="34" charset="0"/>
              </a:rPr>
              <a:t>        </a:t>
            </a:r>
            <a:br>
              <a:rPr lang="en-US" sz="3600" b="1" dirty="0">
                <a:latin typeface="Calibri" pitchFamily="34" charset="0"/>
                <a:cs typeface="Calibri" pitchFamily="34" charset="0"/>
              </a:rPr>
            </a:br>
            <a:r>
              <a:rPr lang="en-US" sz="3600" b="1" dirty="0">
                <a:latin typeface="Calibri" pitchFamily="34" charset="0"/>
                <a:cs typeface="Calibri" pitchFamily="34" charset="0"/>
              </a:rPr>
              <a:t>      </a:t>
            </a:r>
            <a:r>
              <a:rPr lang="en-US" sz="4000" b="1" dirty="0">
                <a:solidFill>
                  <a:srgbClr val="C00000"/>
                </a:solidFill>
                <a:latin typeface="Calibri" pitchFamily="34" charset="0"/>
                <a:cs typeface="Calibri" pitchFamily="34" charset="0"/>
              </a:rPr>
              <a:t>BUT do not put a smoke alarm in   </a:t>
            </a:r>
            <a:br>
              <a:rPr lang="en-US" sz="4000" b="1" dirty="0">
                <a:solidFill>
                  <a:srgbClr val="C00000"/>
                </a:solidFill>
                <a:latin typeface="Calibri" pitchFamily="34" charset="0"/>
                <a:cs typeface="Calibri" pitchFamily="34" charset="0"/>
              </a:rPr>
            </a:br>
            <a:r>
              <a:rPr lang="en-US" sz="4000" b="1" dirty="0">
                <a:solidFill>
                  <a:srgbClr val="C00000"/>
                </a:solidFill>
                <a:latin typeface="Calibri" pitchFamily="34" charset="0"/>
                <a:cs typeface="Calibri" pitchFamily="34" charset="0"/>
              </a:rPr>
              <a:t>          the kitchen or a bathroom.</a:t>
            </a:r>
          </a:p>
        </p:txBody>
      </p:sp>
      <p:pic>
        <p:nvPicPr>
          <p:cNvPr id="8" name="Picture 7"/>
          <p:cNvPicPr>
            <a:picLocks noChangeAspect="1"/>
          </p:cNvPicPr>
          <p:nvPr/>
        </p:nvPicPr>
        <p:blipFill>
          <a:blip r:embed="rId4"/>
          <a:stretch>
            <a:fillRect/>
          </a:stretch>
        </p:blipFill>
        <p:spPr>
          <a:xfrm>
            <a:off x="0" y="4451894"/>
            <a:ext cx="9235440" cy="2507128"/>
          </a:xfrm>
          <a:prstGeom prst="rect">
            <a:avLst/>
          </a:prstGeom>
        </p:spPr>
      </p:pic>
      <p:grpSp>
        <p:nvGrpSpPr>
          <p:cNvPr id="10" name="Group 9">
            <a:extLst>
              <a:ext uri="{FF2B5EF4-FFF2-40B4-BE49-F238E27FC236}">
                <a16:creationId xmlns:a16="http://schemas.microsoft.com/office/drawing/2014/main" id="{4B07271B-73BA-564A-AC5D-D9F400A9DC05}"/>
              </a:ext>
            </a:extLst>
          </p:cNvPr>
          <p:cNvGrpSpPr/>
          <p:nvPr/>
        </p:nvGrpSpPr>
        <p:grpSpPr>
          <a:xfrm>
            <a:off x="165574" y="6705600"/>
            <a:ext cx="7302026" cy="196778"/>
            <a:chOff x="165574" y="6705600"/>
            <a:chExt cx="7302026" cy="196778"/>
          </a:xfrm>
        </p:grpSpPr>
        <p:pic>
          <p:nvPicPr>
            <p:cNvPr id="12" name="Picture 11">
              <a:extLst>
                <a:ext uri="{FF2B5EF4-FFF2-40B4-BE49-F238E27FC236}">
                  <a16:creationId xmlns:a16="http://schemas.microsoft.com/office/drawing/2014/main" id="{2BD676F8-4D83-6E40-8053-28ADDFF1DD05}"/>
                </a:ext>
              </a:extLst>
            </p:cNvPr>
            <p:cNvPicPr>
              <a:picLocks noChangeAspect="1"/>
            </p:cNvPicPr>
            <p:nvPr/>
          </p:nvPicPr>
          <p:blipFill rotWithShape="1">
            <a:blip r:embed="rId5"/>
            <a:srcRect t="14566"/>
            <a:stretch/>
          </p:blipFill>
          <p:spPr>
            <a:xfrm>
              <a:off x="186549" y="6705600"/>
              <a:ext cx="7281051" cy="196778"/>
            </a:xfrm>
            <a:prstGeom prst="rect">
              <a:avLst/>
            </a:prstGeom>
          </p:spPr>
        </p:pic>
        <p:sp>
          <p:nvSpPr>
            <p:cNvPr id="13" name="TextBox 12">
              <a:extLst>
                <a:ext uri="{FF2B5EF4-FFF2-40B4-BE49-F238E27FC236}">
                  <a16:creationId xmlns:a16="http://schemas.microsoft.com/office/drawing/2014/main" id="{945CD91E-57C7-4348-AD4C-EE7A7609AA85}"/>
                </a:ext>
              </a:extLst>
            </p:cNvPr>
            <p:cNvSpPr txBox="1"/>
            <p:nvPr/>
          </p:nvSpPr>
          <p:spPr>
            <a:xfrm>
              <a:off x="165574" y="6705600"/>
              <a:ext cx="6463826" cy="169277"/>
            </a:xfrm>
            <a:prstGeom prst="rect">
              <a:avLst/>
            </a:prstGeom>
            <a:noFill/>
          </p:spPr>
          <p:txBody>
            <a:bodyPr wrap="square" rtlCol="0">
              <a:spAutoFit/>
            </a:bodyPr>
            <a:lstStyle/>
            <a:p>
              <a:r>
                <a:rPr lang="en-US" sz="500" dirty="0">
                  <a:latin typeface="Arial" panose="020B0604020202020204" pitchFamily="34" charset="0"/>
                  <a:cs typeface="Arial" panose="020B0604020202020204" pitchFamily="34" charset="0"/>
                </a:rPr>
                <a:t>© </a:t>
              </a:r>
              <a:r>
                <a:rPr lang="en-US" sz="500" dirty="0"/>
                <a:t>2026 MPHI. Sound Off with the Home Fire Safety Patrol made possible by funding from the USDHS/FEMA, Award No. EMW-2024-FP-00140, </a:t>
              </a:r>
              <a:r>
                <a:rPr lang="en-US" sz="500" dirty="0">
                  <a:latin typeface="Arial" panose="020B0604020202020204" pitchFamily="34" charset="0"/>
                  <a:cs typeface="Arial" panose="020B0604020202020204" pitchFamily="34" charset="0"/>
                </a:rPr>
                <a:t>with generous support from First Alert.</a:t>
              </a:r>
            </a:p>
          </p:txBody>
        </p:sp>
      </p:grpSp>
    </p:spTree>
    <p:extLst>
      <p:ext uri="{BB962C8B-B14F-4D97-AF65-F5344CB8AC3E}">
        <p14:creationId xmlns:p14="http://schemas.microsoft.com/office/powerpoint/2010/main" val="23268137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0" y="4451894"/>
            <a:ext cx="9235440" cy="2507128"/>
          </a:xfrm>
          <a:prstGeom prst="rect">
            <a:avLst/>
          </a:prstGeom>
        </p:spPr>
      </p:pic>
      <p:sp>
        <p:nvSpPr>
          <p:cNvPr id="5" name="Rectangle 4"/>
          <p:cNvSpPr/>
          <p:nvPr/>
        </p:nvSpPr>
        <p:spPr>
          <a:xfrm>
            <a:off x="1485900" y="3"/>
            <a:ext cx="6172200" cy="244231"/>
          </a:xfrm>
          <a:prstGeom prst="rect">
            <a:avLst/>
          </a:prstGeom>
          <a:solidFill>
            <a:srgbClr val="CA020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TextBox 2"/>
          <p:cNvSpPr txBox="1"/>
          <p:nvPr/>
        </p:nvSpPr>
        <p:spPr>
          <a:xfrm>
            <a:off x="685800" y="2351544"/>
            <a:ext cx="5715000" cy="3108543"/>
          </a:xfrm>
          <a:prstGeom prst="rect">
            <a:avLst/>
          </a:prstGeom>
          <a:noFill/>
        </p:spPr>
        <p:txBody>
          <a:bodyPr wrap="square" rtlCol="0">
            <a:spAutoFit/>
          </a:bodyPr>
          <a:lstStyle/>
          <a:p>
            <a:pPr marL="457200" indent="-457200">
              <a:buFont typeface="Arial" pitchFamily="34" charset="0"/>
              <a:buChar char="•"/>
            </a:pPr>
            <a:r>
              <a:rPr lang="en-US" sz="2800" dirty="0"/>
              <a:t>That is a smoke alarm that needs a new battery or a whole new alarm.</a:t>
            </a:r>
          </a:p>
          <a:p>
            <a:endParaRPr lang="en-US" sz="2800" dirty="0"/>
          </a:p>
          <a:p>
            <a:pPr marL="457200" indent="-457200">
              <a:buFont typeface="Arial" pitchFamily="34" charset="0"/>
              <a:buChar char="•"/>
            </a:pPr>
            <a:r>
              <a:rPr lang="en-US" sz="2800" dirty="0"/>
              <a:t>When you hear the alarm chirp, you need to replace the battery or get a new alarm right away to keep your family safe.</a:t>
            </a:r>
          </a:p>
        </p:txBody>
      </p:sp>
      <p:pic>
        <p:nvPicPr>
          <p:cNvPr id="9" name="Picture 2"/>
          <p:cNvPicPr>
            <a:picLocks noGrp="1" noChangeAspect="1" noChangeArrowheads="1"/>
          </p:cNvPicPr>
          <p:nvPr>
            <p:ph idx="1"/>
          </p:nvPr>
        </p:nvPicPr>
        <p:blipFill>
          <a:blip r:embed="rId4">
            <a:extLst>
              <a:ext uri="{28A0092B-C50C-407E-A947-70E740481C1C}">
                <a14:useLocalDpi xmlns:a14="http://schemas.microsoft.com/office/drawing/2010/main"/>
              </a:ext>
            </a:extLst>
          </a:blip>
          <a:srcRect/>
          <a:stretch>
            <a:fillRect/>
          </a:stretch>
        </p:blipFill>
        <p:spPr bwMode="auto">
          <a:xfrm>
            <a:off x="6679096" y="2438400"/>
            <a:ext cx="2122004" cy="1600200"/>
          </a:xfrm>
          <a:prstGeom prst="rect">
            <a:avLst/>
          </a:prstGeom>
          <a:noFill/>
          <a:ln w="76200">
            <a:solidFill>
              <a:srgbClr val="FF0000"/>
            </a:solidFill>
            <a:miter lim="800000"/>
            <a:headEnd/>
            <a:tailEnd/>
          </a:ln>
          <a:extLst>
            <a:ext uri="{909E8E84-426E-40dd-AFC4-6F175D3DCCD1}">
              <a14:hiddenFill xmlns="" xmlns:a14="http://schemas.microsoft.com/office/drawing/2010/main">
                <a:solidFill>
                  <a:schemeClr val="accent1"/>
                </a:solidFill>
              </a14:hiddenFill>
            </a:ext>
          </a:extLst>
        </p:spPr>
      </p:pic>
      <p:sp>
        <p:nvSpPr>
          <p:cNvPr id="11" name="Title 1"/>
          <p:cNvSpPr>
            <a:spLocks noGrp="1"/>
          </p:cNvSpPr>
          <p:nvPr>
            <p:ph type="title"/>
          </p:nvPr>
        </p:nvSpPr>
        <p:spPr>
          <a:xfrm>
            <a:off x="457200" y="503238"/>
            <a:ext cx="8229600" cy="1325562"/>
          </a:xfrm>
        </p:spPr>
        <p:txBody>
          <a:bodyPr>
            <a:normAutofit/>
          </a:bodyPr>
          <a:lstStyle/>
          <a:p>
            <a:pPr algn="l"/>
            <a:r>
              <a:rPr lang="en-US" sz="3200" b="1" dirty="0">
                <a:latin typeface="Calibri" pitchFamily="34" charset="0"/>
                <a:cs typeface="Calibri" pitchFamily="34" charset="0"/>
              </a:rPr>
              <a:t>Smoke Alarm Basics </a:t>
            </a:r>
            <a:r>
              <a:rPr lang="en-US" sz="3600" b="1" dirty="0">
                <a:latin typeface="Calibri" pitchFamily="34" charset="0"/>
                <a:cs typeface="Calibri" pitchFamily="34" charset="0"/>
              </a:rPr>
              <a:t>        </a:t>
            </a:r>
            <a:br>
              <a:rPr lang="en-US" sz="3600" b="1" dirty="0">
                <a:latin typeface="Calibri" pitchFamily="34" charset="0"/>
                <a:cs typeface="Calibri" pitchFamily="34" charset="0"/>
              </a:rPr>
            </a:br>
            <a:r>
              <a:rPr lang="en-US" sz="3600" b="1" dirty="0">
                <a:latin typeface="Calibri" pitchFamily="34" charset="0"/>
                <a:cs typeface="Calibri" pitchFamily="34" charset="0"/>
              </a:rPr>
              <a:t>       </a:t>
            </a:r>
            <a:r>
              <a:rPr lang="en-US" sz="4000" b="1" dirty="0">
                <a:solidFill>
                  <a:srgbClr val="C00000"/>
                </a:solidFill>
                <a:latin typeface="Calibri" pitchFamily="34" charset="0"/>
                <a:cs typeface="Calibri" pitchFamily="34" charset="0"/>
              </a:rPr>
              <a:t>What’s that sound?</a:t>
            </a:r>
          </a:p>
        </p:txBody>
      </p:sp>
      <p:pic>
        <p:nvPicPr>
          <p:cNvPr id="12" name="Picture 11" descr="bird.png">
            <a:hlinkClick r:id="" action="ppaction://noaction">
              <a:snd r:embed="rId5" name="chirp.wav"/>
            </a:hlinkClick>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6324599" y="1066800"/>
            <a:ext cx="1787465" cy="1559278"/>
          </a:xfrm>
          <a:prstGeom prst="rect">
            <a:avLst/>
          </a:prstGeom>
        </p:spPr>
      </p:pic>
      <p:grpSp>
        <p:nvGrpSpPr>
          <p:cNvPr id="10" name="Group 9">
            <a:extLst>
              <a:ext uri="{FF2B5EF4-FFF2-40B4-BE49-F238E27FC236}">
                <a16:creationId xmlns:a16="http://schemas.microsoft.com/office/drawing/2014/main" id="{E4F631BF-E016-EA4C-9C3D-445D418A5C5A}"/>
              </a:ext>
            </a:extLst>
          </p:cNvPr>
          <p:cNvGrpSpPr/>
          <p:nvPr/>
        </p:nvGrpSpPr>
        <p:grpSpPr>
          <a:xfrm>
            <a:off x="165574" y="6705600"/>
            <a:ext cx="7302026" cy="196778"/>
            <a:chOff x="165574" y="6705600"/>
            <a:chExt cx="7302026" cy="196778"/>
          </a:xfrm>
        </p:grpSpPr>
        <p:pic>
          <p:nvPicPr>
            <p:cNvPr id="13" name="Picture 12">
              <a:extLst>
                <a:ext uri="{FF2B5EF4-FFF2-40B4-BE49-F238E27FC236}">
                  <a16:creationId xmlns:a16="http://schemas.microsoft.com/office/drawing/2014/main" id="{AC1DE779-6A67-3848-BC9D-CA4495D16475}"/>
                </a:ext>
              </a:extLst>
            </p:cNvPr>
            <p:cNvPicPr>
              <a:picLocks noChangeAspect="1"/>
            </p:cNvPicPr>
            <p:nvPr/>
          </p:nvPicPr>
          <p:blipFill rotWithShape="1">
            <a:blip r:embed="rId7"/>
            <a:srcRect t="14566"/>
            <a:stretch/>
          </p:blipFill>
          <p:spPr>
            <a:xfrm>
              <a:off x="186549" y="6705600"/>
              <a:ext cx="7281051" cy="196778"/>
            </a:xfrm>
            <a:prstGeom prst="rect">
              <a:avLst/>
            </a:prstGeom>
          </p:spPr>
        </p:pic>
        <p:sp>
          <p:nvSpPr>
            <p:cNvPr id="14" name="TextBox 13">
              <a:extLst>
                <a:ext uri="{FF2B5EF4-FFF2-40B4-BE49-F238E27FC236}">
                  <a16:creationId xmlns:a16="http://schemas.microsoft.com/office/drawing/2014/main" id="{65E5002B-80EE-3C4D-95D7-2651EC390BFF}"/>
                </a:ext>
              </a:extLst>
            </p:cNvPr>
            <p:cNvSpPr txBox="1"/>
            <p:nvPr/>
          </p:nvSpPr>
          <p:spPr>
            <a:xfrm>
              <a:off x="165574" y="6705600"/>
              <a:ext cx="6463826" cy="169277"/>
            </a:xfrm>
            <a:prstGeom prst="rect">
              <a:avLst/>
            </a:prstGeom>
            <a:noFill/>
          </p:spPr>
          <p:txBody>
            <a:bodyPr wrap="square" rtlCol="0">
              <a:spAutoFit/>
            </a:bodyPr>
            <a:lstStyle/>
            <a:p>
              <a:r>
                <a:rPr lang="en-US" sz="500" dirty="0">
                  <a:latin typeface="Arial" panose="020B0604020202020204" pitchFamily="34" charset="0"/>
                  <a:cs typeface="Arial" panose="020B0604020202020204" pitchFamily="34" charset="0"/>
                </a:rPr>
                <a:t>© </a:t>
              </a:r>
              <a:r>
                <a:rPr lang="en-US" sz="500" dirty="0"/>
                <a:t>2026 MPHI. Sound Off with the Home Fire Safety Patrol made possible by funding from the USDHS/FEMA, Award No. EMW-2024-FP-00140, </a:t>
              </a:r>
              <a:r>
                <a:rPr lang="en-US" sz="500" dirty="0">
                  <a:latin typeface="Arial" panose="020B0604020202020204" pitchFamily="34" charset="0"/>
                  <a:cs typeface="Arial" panose="020B0604020202020204" pitchFamily="34" charset="0"/>
                </a:rPr>
                <a:t>with generous support from First Alert.</a:t>
              </a:r>
            </a:p>
          </p:txBody>
        </p:sp>
      </p:grpSp>
    </p:spTree>
    <p:extLst>
      <p:ext uri="{BB962C8B-B14F-4D97-AF65-F5344CB8AC3E}">
        <p14:creationId xmlns:p14="http://schemas.microsoft.com/office/powerpoint/2010/main" val="15500603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8626671" y="6593559"/>
            <a:ext cx="400050" cy="168275"/>
          </a:xfrm>
          <a:prstGeom prst="rect">
            <a:avLst/>
          </a:prstGeom>
        </p:spPr>
        <p:txBody>
          <a:bodyPr/>
          <a:lstStyle/>
          <a:p>
            <a:pPr>
              <a:defRPr/>
            </a:pPr>
            <a:fld id="{91B08BE5-9F10-4666-B823-88B872EBA487}" type="slidenum">
              <a:rPr lang="en-US" smtClean="0">
                <a:solidFill>
                  <a:srgbClr val="47B6C6"/>
                </a:solidFill>
              </a:rPr>
              <a:pPr>
                <a:defRPr/>
              </a:pPr>
              <a:t>17</a:t>
            </a:fld>
            <a:endParaRPr lang="en-US" dirty="0">
              <a:solidFill>
                <a:srgbClr val="47B6C6"/>
              </a:solidFill>
            </a:endParaRPr>
          </a:p>
        </p:txBody>
      </p:sp>
      <p:sp>
        <p:nvSpPr>
          <p:cNvPr id="5" name="Rectangle 4"/>
          <p:cNvSpPr/>
          <p:nvPr/>
        </p:nvSpPr>
        <p:spPr>
          <a:xfrm>
            <a:off x="1485900" y="3"/>
            <a:ext cx="6172200" cy="244231"/>
          </a:xfrm>
          <a:prstGeom prst="rect">
            <a:avLst/>
          </a:prstGeom>
          <a:solidFill>
            <a:srgbClr val="CA020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0" name="Picture 9"/>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5943600" y="1905000"/>
            <a:ext cx="3124200" cy="3124200"/>
          </a:xfrm>
          <a:prstGeom prst="rect">
            <a:avLst/>
          </a:prstGeom>
        </p:spPr>
      </p:pic>
      <p:sp>
        <p:nvSpPr>
          <p:cNvPr id="3" name="TextBox 2"/>
          <p:cNvSpPr txBox="1"/>
          <p:nvPr/>
        </p:nvSpPr>
        <p:spPr>
          <a:xfrm>
            <a:off x="609600" y="2149256"/>
            <a:ext cx="6324600" cy="3108543"/>
          </a:xfrm>
          <a:prstGeom prst="rect">
            <a:avLst/>
          </a:prstGeom>
          <a:noFill/>
        </p:spPr>
        <p:txBody>
          <a:bodyPr wrap="square" rtlCol="0">
            <a:spAutoFit/>
          </a:bodyPr>
          <a:lstStyle/>
          <a:p>
            <a:pPr marL="457200" indent="-457200">
              <a:buFont typeface="Arial" pitchFamily="34" charset="0"/>
              <a:buChar char="•"/>
            </a:pPr>
            <a:r>
              <a:rPr lang="en-US" sz="2800" dirty="0"/>
              <a:t>Smoke alarms with long-life </a:t>
            </a:r>
            <a:br>
              <a:rPr lang="en-US" sz="2800" dirty="0"/>
            </a:br>
            <a:r>
              <a:rPr lang="en-US" sz="2800" dirty="0"/>
              <a:t>batteries cannot be opened to </a:t>
            </a:r>
            <a:br>
              <a:rPr lang="en-US" sz="2800" dirty="0"/>
            </a:br>
            <a:r>
              <a:rPr lang="en-US" sz="2800" dirty="0"/>
              <a:t>replace the batteries.</a:t>
            </a:r>
          </a:p>
          <a:p>
            <a:endParaRPr lang="en-US" sz="2800" dirty="0"/>
          </a:p>
          <a:p>
            <a:pPr marL="457200" indent="-457200">
              <a:buFont typeface="Arial" pitchFamily="34" charset="0"/>
              <a:buChar char="•"/>
            </a:pPr>
            <a:r>
              <a:rPr lang="en-US" sz="2800" dirty="0"/>
              <a:t>When these smoke alarms make </a:t>
            </a:r>
            <a:br>
              <a:rPr lang="en-US" sz="2800" dirty="0"/>
            </a:br>
            <a:r>
              <a:rPr lang="en-US" sz="2800" dirty="0"/>
              <a:t>that chirp sound, you need to replace the smoke alarm with a new one.</a:t>
            </a:r>
          </a:p>
        </p:txBody>
      </p:sp>
      <p:sp>
        <p:nvSpPr>
          <p:cNvPr id="11" name="Title 1"/>
          <p:cNvSpPr txBox="1">
            <a:spLocks/>
          </p:cNvSpPr>
          <p:nvPr/>
        </p:nvSpPr>
        <p:spPr>
          <a:xfrm>
            <a:off x="457200" y="503238"/>
            <a:ext cx="8382000" cy="13255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b="1" dirty="0">
                <a:latin typeface="Calibri" pitchFamily="34" charset="0"/>
                <a:cs typeface="Calibri" pitchFamily="34" charset="0"/>
              </a:rPr>
              <a:t>Smoke Alarm Basics </a:t>
            </a:r>
            <a:r>
              <a:rPr lang="en-US" sz="3600" b="1" dirty="0">
                <a:latin typeface="Calibri" pitchFamily="34" charset="0"/>
                <a:cs typeface="Calibri" pitchFamily="34" charset="0"/>
              </a:rPr>
              <a:t>        </a:t>
            </a:r>
            <a:br>
              <a:rPr lang="en-US" sz="3600" b="1" dirty="0">
                <a:latin typeface="Calibri" pitchFamily="34" charset="0"/>
                <a:cs typeface="Calibri" pitchFamily="34" charset="0"/>
              </a:rPr>
            </a:br>
            <a:r>
              <a:rPr lang="en-US" sz="3600" b="1" dirty="0">
                <a:latin typeface="Calibri" pitchFamily="34" charset="0"/>
                <a:cs typeface="Calibri" pitchFamily="34" charset="0"/>
              </a:rPr>
              <a:t>       </a:t>
            </a:r>
            <a:r>
              <a:rPr lang="en-US" sz="4000" b="1" dirty="0">
                <a:solidFill>
                  <a:srgbClr val="C00000"/>
                </a:solidFill>
                <a:latin typeface="Calibri" pitchFamily="34" charset="0"/>
                <a:cs typeface="Calibri" pitchFamily="34" charset="0"/>
              </a:rPr>
              <a:t>Some smoke alarms are different</a:t>
            </a:r>
            <a:r>
              <a:rPr lang="mr-IN" sz="4000" b="1" dirty="0">
                <a:solidFill>
                  <a:srgbClr val="C00000"/>
                </a:solidFill>
                <a:latin typeface="Calibri" pitchFamily="34" charset="0"/>
                <a:cs typeface="Calibri" pitchFamily="34" charset="0"/>
              </a:rPr>
              <a:t>…</a:t>
            </a:r>
            <a:endParaRPr lang="en-US" sz="4000" b="1" dirty="0">
              <a:solidFill>
                <a:srgbClr val="C00000"/>
              </a:solidFill>
              <a:latin typeface="Calibri" pitchFamily="34" charset="0"/>
              <a:cs typeface="Calibri" pitchFamily="34" charset="0"/>
            </a:endParaRPr>
          </a:p>
        </p:txBody>
      </p:sp>
      <p:pic>
        <p:nvPicPr>
          <p:cNvPr id="8" name="Picture 7"/>
          <p:cNvPicPr>
            <a:picLocks noChangeAspect="1"/>
          </p:cNvPicPr>
          <p:nvPr/>
        </p:nvPicPr>
        <p:blipFill>
          <a:blip r:embed="rId5"/>
          <a:stretch>
            <a:fillRect/>
          </a:stretch>
        </p:blipFill>
        <p:spPr>
          <a:xfrm>
            <a:off x="0" y="4451894"/>
            <a:ext cx="9235440" cy="2507128"/>
          </a:xfrm>
          <a:prstGeom prst="rect">
            <a:avLst/>
          </a:prstGeom>
        </p:spPr>
      </p:pic>
      <p:grpSp>
        <p:nvGrpSpPr>
          <p:cNvPr id="9" name="Group 8">
            <a:extLst>
              <a:ext uri="{FF2B5EF4-FFF2-40B4-BE49-F238E27FC236}">
                <a16:creationId xmlns:a16="http://schemas.microsoft.com/office/drawing/2014/main" id="{D810E3EC-DB4A-7248-834B-4732850B67D4}"/>
              </a:ext>
            </a:extLst>
          </p:cNvPr>
          <p:cNvGrpSpPr/>
          <p:nvPr/>
        </p:nvGrpSpPr>
        <p:grpSpPr>
          <a:xfrm>
            <a:off x="165574" y="6705600"/>
            <a:ext cx="7302026" cy="196778"/>
            <a:chOff x="165574" y="6705600"/>
            <a:chExt cx="7302026" cy="196778"/>
          </a:xfrm>
        </p:grpSpPr>
        <p:pic>
          <p:nvPicPr>
            <p:cNvPr id="12" name="Picture 11">
              <a:extLst>
                <a:ext uri="{FF2B5EF4-FFF2-40B4-BE49-F238E27FC236}">
                  <a16:creationId xmlns:a16="http://schemas.microsoft.com/office/drawing/2014/main" id="{BC85C75E-C0CF-3846-A1C1-6A82933B5E13}"/>
                </a:ext>
              </a:extLst>
            </p:cNvPr>
            <p:cNvPicPr>
              <a:picLocks noChangeAspect="1"/>
            </p:cNvPicPr>
            <p:nvPr/>
          </p:nvPicPr>
          <p:blipFill rotWithShape="1">
            <a:blip r:embed="rId6"/>
            <a:srcRect t="14566"/>
            <a:stretch/>
          </p:blipFill>
          <p:spPr>
            <a:xfrm>
              <a:off x="186549" y="6705600"/>
              <a:ext cx="7281051" cy="196778"/>
            </a:xfrm>
            <a:prstGeom prst="rect">
              <a:avLst/>
            </a:prstGeom>
          </p:spPr>
        </p:pic>
        <p:sp>
          <p:nvSpPr>
            <p:cNvPr id="13" name="TextBox 12">
              <a:extLst>
                <a:ext uri="{FF2B5EF4-FFF2-40B4-BE49-F238E27FC236}">
                  <a16:creationId xmlns:a16="http://schemas.microsoft.com/office/drawing/2014/main" id="{D331F7EC-3ECD-034F-9BF3-5051DCAE95DB}"/>
                </a:ext>
              </a:extLst>
            </p:cNvPr>
            <p:cNvSpPr txBox="1"/>
            <p:nvPr/>
          </p:nvSpPr>
          <p:spPr>
            <a:xfrm>
              <a:off x="165574" y="6705600"/>
              <a:ext cx="6463826" cy="169277"/>
            </a:xfrm>
            <a:prstGeom prst="rect">
              <a:avLst/>
            </a:prstGeom>
            <a:noFill/>
          </p:spPr>
          <p:txBody>
            <a:bodyPr wrap="square" rtlCol="0">
              <a:spAutoFit/>
            </a:bodyPr>
            <a:lstStyle/>
            <a:p>
              <a:r>
                <a:rPr lang="en-US" sz="500" dirty="0">
                  <a:latin typeface="Arial" panose="020B0604020202020204" pitchFamily="34" charset="0"/>
                  <a:cs typeface="Arial" panose="020B0604020202020204" pitchFamily="34" charset="0"/>
                </a:rPr>
                <a:t>© </a:t>
              </a:r>
              <a:r>
                <a:rPr lang="en-US" sz="500" dirty="0"/>
                <a:t>2026 MPHI. Sound Off with the Home Fire Safety Patrol made possible by funding from the USDHS/FEMA, Award No. EMW-2024-FP-00140, </a:t>
              </a:r>
              <a:r>
                <a:rPr lang="en-US" sz="500" dirty="0">
                  <a:latin typeface="Arial" panose="020B0604020202020204" pitchFamily="34" charset="0"/>
                  <a:cs typeface="Arial" panose="020B0604020202020204" pitchFamily="34" charset="0"/>
                </a:rPr>
                <a:t>with generous support from First Alert.</a:t>
              </a:r>
            </a:p>
          </p:txBody>
        </p:sp>
      </p:grpSp>
    </p:spTree>
    <p:extLst>
      <p:ext uri="{BB962C8B-B14F-4D97-AF65-F5344CB8AC3E}">
        <p14:creationId xmlns:p14="http://schemas.microsoft.com/office/powerpoint/2010/main" val="22354903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87363"/>
            <a:ext cx="7772400" cy="427037"/>
          </a:xfrm>
        </p:spPr>
        <p:txBody>
          <a:bodyPr>
            <a:noAutofit/>
          </a:bodyPr>
          <a:lstStyle/>
          <a:p>
            <a:r>
              <a:rPr lang="en-US" sz="3600" b="1" dirty="0">
                <a:latin typeface="Calibri" pitchFamily="34" charset="0"/>
                <a:cs typeface="Calibri" pitchFamily="34" charset="0"/>
              </a:rPr>
              <a:t>Starting a Home Fire Safety Patrol</a:t>
            </a:r>
          </a:p>
        </p:txBody>
      </p:sp>
      <p:pic>
        <p:nvPicPr>
          <p:cNvPr id="3" name="Picture 2" descr="U99249-HamPhoto-4400.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0281" y="1143000"/>
            <a:ext cx="2827719" cy="4572000"/>
          </a:xfrm>
          <a:prstGeom prst="rect">
            <a:avLst/>
          </a:prstGeom>
          <a:solidFill>
            <a:srgbClr val="FFFFFF">
              <a:shade val="85000"/>
            </a:srgbClr>
          </a:solidFill>
          <a:ln>
            <a:noFill/>
          </a:ln>
          <a:effectLst/>
        </p:spPr>
      </p:pic>
      <p:sp>
        <p:nvSpPr>
          <p:cNvPr id="5" name="Rectangle 4"/>
          <p:cNvSpPr/>
          <p:nvPr/>
        </p:nvSpPr>
        <p:spPr>
          <a:xfrm>
            <a:off x="1485900" y="3"/>
            <a:ext cx="6172200" cy="244231"/>
          </a:xfrm>
          <a:prstGeom prst="rect">
            <a:avLst/>
          </a:prstGeom>
          <a:solidFill>
            <a:srgbClr val="CA020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TextBox 3"/>
          <p:cNvSpPr txBox="1"/>
          <p:nvPr/>
        </p:nvSpPr>
        <p:spPr>
          <a:xfrm>
            <a:off x="3124200" y="1170709"/>
            <a:ext cx="5029200" cy="4339650"/>
          </a:xfrm>
          <a:prstGeom prst="rect">
            <a:avLst/>
          </a:prstGeom>
          <a:noFill/>
        </p:spPr>
        <p:txBody>
          <a:bodyPr wrap="square" rtlCol="0">
            <a:spAutoFit/>
          </a:bodyPr>
          <a:lstStyle/>
          <a:p>
            <a:pPr marL="457200" indent="-457200">
              <a:buFont typeface="Arial" pitchFamily="34" charset="0"/>
              <a:buChar char="•"/>
            </a:pPr>
            <a:r>
              <a:rPr lang="en-US" sz="2800" dirty="0"/>
              <a:t>Test your smoke alarms every month – don’t wait for the chirp sound!</a:t>
            </a:r>
          </a:p>
          <a:p>
            <a:endParaRPr lang="en-US" sz="2800" dirty="0"/>
          </a:p>
          <a:p>
            <a:pPr marL="457200" indent="-457200">
              <a:buFont typeface="Arial" pitchFamily="34" charset="0"/>
              <a:buChar char="•"/>
            </a:pPr>
            <a:r>
              <a:rPr lang="en-US" sz="2800" dirty="0"/>
              <a:t>Push the test button on every smoke alarm in your home.</a:t>
            </a:r>
          </a:p>
          <a:p>
            <a:pPr marL="285750" indent="-285750">
              <a:buFontTx/>
              <a:buChar char="-"/>
            </a:pPr>
            <a:endParaRPr lang="en-US" sz="2800" dirty="0"/>
          </a:p>
          <a:p>
            <a:pPr marL="457200" indent="-457200">
              <a:buFont typeface="Arial" pitchFamily="34" charset="0"/>
              <a:buChar char="•"/>
            </a:pPr>
            <a:r>
              <a:rPr lang="en-US" sz="2800" dirty="0"/>
              <a:t>You should hear </a:t>
            </a:r>
            <a:r>
              <a:rPr lang="en-US" sz="2400" b="1" dirty="0">
                <a:solidFill>
                  <a:srgbClr val="C00000"/>
                </a:solidFill>
              </a:rPr>
              <a:t>Beep-Beep-Beep… Beep-Beep-Beep.</a:t>
            </a:r>
          </a:p>
          <a:p>
            <a:endParaRPr lang="en-US" sz="2400" b="1" dirty="0">
              <a:solidFill>
                <a:srgbClr val="C00000"/>
              </a:solidFill>
            </a:endParaRPr>
          </a:p>
        </p:txBody>
      </p:sp>
      <p:pic>
        <p:nvPicPr>
          <p:cNvPr id="8" name="Picture 7"/>
          <p:cNvPicPr>
            <a:picLocks noChangeAspect="1"/>
          </p:cNvPicPr>
          <p:nvPr/>
        </p:nvPicPr>
        <p:blipFill>
          <a:blip r:embed="rId4"/>
          <a:stretch>
            <a:fillRect/>
          </a:stretch>
        </p:blipFill>
        <p:spPr>
          <a:xfrm>
            <a:off x="0" y="4451894"/>
            <a:ext cx="9235440" cy="2507128"/>
          </a:xfrm>
          <a:prstGeom prst="rect">
            <a:avLst/>
          </a:prstGeom>
        </p:spPr>
      </p:pic>
      <p:grpSp>
        <p:nvGrpSpPr>
          <p:cNvPr id="7" name="Group 6">
            <a:extLst>
              <a:ext uri="{FF2B5EF4-FFF2-40B4-BE49-F238E27FC236}">
                <a16:creationId xmlns:a16="http://schemas.microsoft.com/office/drawing/2014/main" id="{F0A36B54-56D7-C441-88CC-0B336971F9BE}"/>
              </a:ext>
            </a:extLst>
          </p:cNvPr>
          <p:cNvGrpSpPr/>
          <p:nvPr/>
        </p:nvGrpSpPr>
        <p:grpSpPr>
          <a:xfrm>
            <a:off x="165574" y="6705600"/>
            <a:ext cx="7302026" cy="196778"/>
            <a:chOff x="165574" y="6705600"/>
            <a:chExt cx="7302026" cy="196778"/>
          </a:xfrm>
        </p:grpSpPr>
        <p:pic>
          <p:nvPicPr>
            <p:cNvPr id="9" name="Picture 8">
              <a:extLst>
                <a:ext uri="{FF2B5EF4-FFF2-40B4-BE49-F238E27FC236}">
                  <a16:creationId xmlns:a16="http://schemas.microsoft.com/office/drawing/2014/main" id="{8CE93B38-A827-2844-9867-98CD53716B2A}"/>
                </a:ext>
              </a:extLst>
            </p:cNvPr>
            <p:cNvPicPr>
              <a:picLocks noChangeAspect="1"/>
            </p:cNvPicPr>
            <p:nvPr/>
          </p:nvPicPr>
          <p:blipFill rotWithShape="1">
            <a:blip r:embed="rId5"/>
            <a:srcRect t="14566"/>
            <a:stretch/>
          </p:blipFill>
          <p:spPr>
            <a:xfrm>
              <a:off x="186549" y="6705600"/>
              <a:ext cx="7281051" cy="196778"/>
            </a:xfrm>
            <a:prstGeom prst="rect">
              <a:avLst/>
            </a:prstGeom>
          </p:spPr>
        </p:pic>
        <p:sp>
          <p:nvSpPr>
            <p:cNvPr id="10" name="TextBox 9">
              <a:extLst>
                <a:ext uri="{FF2B5EF4-FFF2-40B4-BE49-F238E27FC236}">
                  <a16:creationId xmlns:a16="http://schemas.microsoft.com/office/drawing/2014/main" id="{2CAFA8E6-2213-2C4C-827C-7BD8CF6E9824}"/>
                </a:ext>
              </a:extLst>
            </p:cNvPr>
            <p:cNvSpPr txBox="1"/>
            <p:nvPr/>
          </p:nvSpPr>
          <p:spPr>
            <a:xfrm>
              <a:off x="165574" y="6705600"/>
              <a:ext cx="6463826" cy="169277"/>
            </a:xfrm>
            <a:prstGeom prst="rect">
              <a:avLst/>
            </a:prstGeom>
            <a:noFill/>
          </p:spPr>
          <p:txBody>
            <a:bodyPr wrap="square" rtlCol="0">
              <a:spAutoFit/>
            </a:bodyPr>
            <a:lstStyle/>
            <a:p>
              <a:r>
                <a:rPr lang="en-US" sz="500" dirty="0">
                  <a:latin typeface="Arial" panose="020B0604020202020204" pitchFamily="34" charset="0"/>
                  <a:cs typeface="Arial" panose="020B0604020202020204" pitchFamily="34" charset="0"/>
                </a:rPr>
                <a:t>© </a:t>
              </a:r>
              <a:r>
                <a:rPr lang="en-US" sz="500" dirty="0"/>
                <a:t>2026 MPHI. Sound Off with the Home Fire Safety Patrol made possible by funding from the USDHS/FEMA, Award No. EMW-2024-FP-00140, </a:t>
              </a:r>
              <a:r>
                <a:rPr lang="en-US" sz="500" dirty="0">
                  <a:latin typeface="Arial" panose="020B0604020202020204" pitchFamily="34" charset="0"/>
                  <a:cs typeface="Arial" panose="020B0604020202020204" pitchFamily="34" charset="0"/>
                </a:rPr>
                <a:t>with generous support from First Alert.</a:t>
              </a:r>
            </a:p>
          </p:txBody>
        </p:sp>
      </p:grpSp>
    </p:spTree>
    <p:extLst>
      <p:ext uri="{BB962C8B-B14F-4D97-AF65-F5344CB8AC3E}">
        <p14:creationId xmlns:p14="http://schemas.microsoft.com/office/powerpoint/2010/main" val="26149668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485900" y="3"/>
            <a:ext cx="6172200" cy="244231"/>
          </a:xfrm>
          <a:prstGeom prst="rect">
            <a:avLst/>
          </a:prstGeom>
          <a:solidFill>
            <a:srgbClr val="CA020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TextBox 3"/>
          <p:cNvSpPr txBox="1"/>
          <p:nvPr/>
        </p:nvSpPr>
        <p:spPr>
          <a:xfrm>
            <a:off x="3352800" y="1287482"/>
            <a:ext cx="5029200" cy="3970318"/>
          </a:xfrm>
          <a:prstGeom prst="rect">
            <a:avLst/>
          </a:prstGeom>
          <a:noFill/>
        </p:spPr>
        <p:txBody>
          <a:bodyPr wrap="square" rtlCol="0">
            <a:spAutoFit/>
          </a:bodyPr>
          <a:lstStyle/>
          <a:p>
            <a:pPr marL="457200" indent="-457200">
              <a:buFont typeface="Arial" pitchFamily="34" charset="0"/>
              <a:buChar char="•"/>
            </a:pPr>
            <a:r>
              <a:rPr lang="en-US" sz="2800" dirty="0"/>
              <a:t>If you do not hear that sound, put in new batteries or put up a new smoke alarm. </a:t>
            </a:r>
          </a:p>
          <a:p>
            <a:r>
              <a:rPr lang="en-US" sz="2800" dirty="0"/>
              <a:t> </a:t>
            </a:r>
          </a:p>
          <a:p>
            <a:pPr marL="457200" indent="-457200">
              <a:buFont typeface="Arial" pitchFamily="34" charset="0"/>
              <a:buChar char="•"/>
            </a:pPr>
            <a:r>
              <a:rPr lang="en-US" sz="2800" dirty="0"/>
              <a:t>Push the test button again.</a:t>
            </a:r>
          </a:p>
          <a:p>
            <a:pPr marL="285750" indent="-285750">
              <a:buFontTx/>
              <a:buChar char="-"/>
            </a:pPr>
            <a:endParaRPr lang="en-US" sz="2800" dirty="0"/>
          </a:p>
          <a:p>
            <a:pPr marL="457200" indent="-457200">
              <a:buFont typeface="Arial" pitchFamily="34" charset="0"/>
              <a:buChar char="•"/>
            </a:pPr>
            <a:r>
              <a:rPr lang="en-US" sz="2800" dirty="0"/>
              <a:t>If the smoke alarm still does not work, get a new smoke alarm right away!</a:t>
            </a:r>
          </a:p>
        </p:txBody>
      </p:sp>
      <p:pic>
        <p:nvPicPr>
          <p:cNvPr id="7" name="Picture 6" descr="U99369-HamPhoto-4400.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8600" y="1295400"/>
            <a:ext cx="3015993" cy="3884295"/>
          </a:xfrm>
          <a:prstGeom prst="rect">
            <a:avLst/>
          </a:prstGeom>
          <a:solidFill>
            <a:srgbClr val="FFFFFF">
              <a:shade val="85000"/>
            </a:srgbClr>
          </a:solidFill>
          <a:ln>
            <a:noFill/>
          </a:ln>
          <a:effectLst/>
        </p:spPr>
      </p:pic>
      <p:pic>
        <p:nvPicPr>
          <p:cNvPr id="9" name="Picture 8"/>
          <p:cNvPicPr>
            <a:picLocks noChangeAspect="1"/>
          </p:cNvPicPr>
          <p:nvPr/>
        </p:nvPicPr>
        <p:blipFill>
          <a:blip r:embed="rId4"/>
          <a:stretch>
            <a:fillRect/>
          </a:stretch>
        </p:blipFill>
        <p:spPr>
          <a:xfrm>
            <a:off x="0" y="4451894"/>
            <a:ext cx="9235440" cy="2507128"/>
          </a:xfrm>
          <a:prstGeom prst="rect">
            <a:avLst/>
          </a:prstGeom>
        </p:spPr>
      </p:pic>
      <p:sp>
        <p:nvSpPr>
          <p:cNvPr id="10" name="Title 1"/>
          <p:cNvSpPr>
            <a:spLocks noGrp="1"/>
          </p:cNvSpPr>
          <p:nvPr>
            <p:ph type="title"/>
          </p:nvPr>
        </p:nvSpPr>
        <p:spPr>
          <a:xfrm>
            <a:off x="685800" y="487363"/>
            <a:ext cx="7772400" cy="427037"/>
          </a:xfrm>
        </p:spPr>
        <p:txBody>
          <a:bodyPr>
            <a:noAutofit/>
          </a:bodyPr>
          <a:lstStyle/>
          <a:p>
            <a:r>
              <a:rPr lang="en-US" sz="3600" b="1" dirty="0">
                <a:latin typeface="Calibri" pitchFamily="34" charset="0"/>
                <a:cs typeface="Calibri" pitchFamily="34" charset="0"/>
              </a:rPr>
              <a:t>Starting a Home Fire Safety Patrol</a:t>
            </a:r>
          </a:p>
        </p:txBody>
      </p:sp>
      <p:grpSp>
        <p:nvGrpSpPr>
          <p:cNvPr id="8" name="Group 7">
            <a:extLst>
              <a:ext uri="{FF2B5EF4-FFF2-40B4-BE49-F238E27FC236}">
                <a16:creationId xmlns:a16="http://schemas.microsoft.com/office/drawing/2014/main" id="{0A4DA39D-DD90-C04B-A70B-3F8F16790DE3}"/>
              </a:ext>
            </a:extLst>
          </p:cNvPr>
          <p:cNvGrpSpPr/>
          <p:nvPr/>
        </p:nvGrpSpPr>
        <p:grpSpPr>
          <a:xfrm>
            <a:off x="165574" y="6705600"/>
            <a:ext cx="7302026" cy="196778"/>
            <a:chOff x="165574" y="6705600"/>
            <a:chExt cx="7302026" cy="196778"/>
          </a:xfrm>
        </p:grpSpPr>
        <p:pic>
          <p:nvPicPr>
            <p:cNvPr id="11" name="Picture 10">
              <a:extLst>
                <a:ext uri="{FF2B5EF4-FFF2-40B4-BE49-F238E27FC236}">
                  <a16:creationId xmlns:a16="http://schemas.microsoft.com/office/drawing/2014/main" id="{7BBA1EC7-02BC-5F46-BFCA-979DC249D312}"/>
                </a:ext>
              </a:extLst>
            </p:cNvPr>
            <p:cNvPicPr>
              <a:picLocks noChangeAspect="1"/>
            </p:cNvPicPr>
            <p:nvPr/>
          </p:nvPicPr>
          <p:blipFill rotWithShape="1">
            <a:blip r:embed="rId5"/>
            <a:srcRect t="14566"/>
            <a:stretch/>
          </p:blipFill>
          <p:spPr>
            <a:xfrm>
              <a:off x="186549" y="6705600"/>
              <a:ext cx="7281051" cy="196778"/>
            </a:xfrm>
            <a:prstGeom prst="rect">
              <a:avLst/>
            </a:prstGeom>
          </p:spPr>
        </p:pic>
        <p:sp>
          <p:nvSpPr>
            <p:cNvPr id="12" name="TextBox 11">
              <a:extLst>
                <a:ext uri="{FF2B5EF4-FFF2-40B4-BE49-F238E27FC236}">
                  <a16:creationId xmlns:a16="http://schemas.microsoft.com/office/drawing/2014/main" id="{A58AB1A4-EC7D-1848-8EE9-400E11261F6C}"/>
                </a:ext>
              </a:extLst>
            </p:cNvPr>
            <p:cNvSpPr txBox="1"/>
            <p:nvPr/>
          </p:nvSpPr>
          <p:spPr>
            <a:xfrm>
              <a:off x="165574" y="6705600"/>
              <a:ext cx="6463826" cy="169277"/>
            </a:xfrm>
            <a:prstGeom prst="rect">
              <a:avLst/>
            </a:prstGeom>
            <a:noFill/>
          </p:spPr>
          <p:txBody>
            <a:bodyPr wrap="square" rtlCol="0">
              <a:spAutoFit/>
            </a:bodyPr>
            <a:lstStyle/>
            <a:p>
              <a:r>
                <a:rPr lang="en-US" sz="500" dirty="0">
                  <a:latin typeface="Arial" panose="020B0604020202020204" pitchFamily="34" charset="0"/>
                  <a:cs typeface="Arial" panose="020B0604020202020204" pitchFamily="34" charset="0"/>
                </a:rPr>
                <a:t>© </a:t>
              </a:r>
              <a:r>
                <a:rPr lang="en-US" sz="500" dirty="0"/>
                <a:t>2026 MPHI. Sound Off with the Home Fire Safety Patrol made possible by funding from the USDHS/FEMA, Award No. EMW-2024-FP-00140, </a:t>
              </a:r>
              <a:r>
                <a:rPr lang="en-US" sz="500" dirty="0">
                  <a:latin typeface="Arial" panose="020B0604020202020204" pitchFamily="34" charset="0"/>
                  <a:cs typeface="Arial" panose="020B0604020202020204" pitchFamily="34" charset="0"/>
                </a:rPr>
                <a:t>with generous support from First Alert.</a:t>
              </a:r>
            </a:p>
          </p:txBody>
        </p:sp>
      </p:grpSp>
    </p:spTree>
    <p:extLst>
      <p:ext uri="{BB962C8B-B14F-4D97-AF65-F5344CB8AC3E}">
        <p14:creationId xmlns:p14="http://schemas.microsoft.com/office/powerpoint/2010/main" val="34817396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0" y="3"/>
            <a:ext cx="6172200" cy="244231"/>
          </a:xfrm>
          <a:prstGeom prst="rect">
            <a:avLst/>
          </a:prstGeom>
          <a:solidFill>
            <a:srgbClr val="CA020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0" y="1981200"/>
            <a:ext cx="9144000" cy="3200400"/>
          </a:xfrm>
        </p:spPr>
        <p:txBody>
          <a:bodyPr>
            <a:noAutofit/>
          </a:bodyPr>
          <a:lstStyle/>
          <a:p>
            <a:br>
              <a:rPr lang="en-US" sz="3600" b="1" dirty="0">
                <a:latin typeface="Calibri" pitchFamily="34" charset="0"/>
                <a:cs typeface="Calibri" pitchFamily="34" charset="0"/>
              </a:rPr>
            </a:br>
            <a:br>
              <a:rPr lang="en-US" sz="3600" b="1" dirty="0">
                <a:latin typeface="Calibri" pitchFamily="34" charset="0"/>
                <a:cs typeface="Calibri" pitchFamily="34" charset="0"/>
              </a:rPr>
            </a:br>
            <a:br>
              <a:rPr lang="en-US" sz="3200" b="1" dirty="0">
                <a:latin typeface="Calibri" pitchFamily="34" charset="0"/>
                <a:cs typeface="Calibri" pitchFamily="34" charset="0"/>
              </a:rPr>
            </a:br>
            <a:br>
              <a:rPr lang="en-US" sz="3200" b="1" dirty="0">
                <a:latin typeface="Calibri" pitchFamily="34" charset="0"/>
                <a:cs typeface="Calibri" pitchFamily="34" charset="0"/>
              </a:rPr>
            </a:br>
            <a:br>
              <a:rPr lang="en-US" sz="3200" b="1" dirty="0">
                <a:latin typeface="Calibri" pitchFamily="34" charset="0"/>
                <a:cs typeface="Calibri" pitchFamily="34" charset="0"/>
              </a:rPr>
            </a:br>
            <a:r>
              <a:rPr lang="en-US" sz="3200" b="1" dirty="0">
                <a:latin typeface="Calibri" pitchFamily="34" charset="0"/>
                <a:cs typeface="Calibri" pitchFamily="34" charset="0"/>
              </a:rPr>
              <a:t>What Grown-ups</a:t>
            </a:r>
            <a:br>
              <a:rPr lang="en-US" sz="3200" b="1" dirty="0">
                <a:latin typeface="Calibri" pitchFamily="34" charset="0"/>
                <a:cs typeface="Calibri" pitchFamily="34" charset="0"/>
              </a:rPr>
            </a:br>
            <a:r>
              <a:rPr lang="en-US" sz="3200" b="1" dirty="0">
                <a:latin typeface="Calibri" pitchFamily="34" charset="0"/>
                <a:cs typeface="Calibri" pitchFamily="34" charset="0"/>
              </a:rPr>
              <a:t>Need to Know About the</a:t>
            </a:r>
            <a:br>
              <a:rPr lang="en-US" sz="3200" dirty="0">
                <a:latin typeface="Calibri" pitchFamily="34" charset="0"/>
                <a:cs typeface="Calibri" pitchFamily="34" charset="0"/>
              </a:rPr>
            </a:br>
            <a:r>
              <a:rPr lang="en-US" sz="3200" b="1" dirty="0">
                <a:solidFill>
                  <a:srgbClr val="C00000"/>
                </a:solidFill>
                <a:latin typeface="Calibri" pitchFamily="34" charset="0"/>
                <a:cs typeface="Calibri" pitchFamily="34" charset="0"/>
              </a:rPr>
              <a:t>Sound Off with the </a:t>
            </a:r>
            <a:br>
              <a:rPr lang="en-US" sz="3200" b="1" dirty="0">
                <a:solidFill>
                  <a:srgbClr val="C00000"/>
                </a:solidFill>
                <a:latin typeface="Calibri" pitchFamily="34" charset="0"/>
                <a:cs typeface="Calibri" pitchFamily="34" charset="0"/>
              </a:rPr>
            </a:br>
            <a:r>
              <a:rPr lang="en-US" sz="3200" b="1" dirty="0">
                <a:solidFill>
                  <a:srgbClr val="C00000"/>
                </a:solidFill>
                <a:latin typeface="Calibri" pitchFamily="34" charset="0"/>
                <a:cs typeface="Calibri" pitchFamily="34" charset="0"/>
              </a:rPr>
              <a:t>Home Fire Safety Patrol </a:t>
            </a:r>
            <a:br>
              <a:rPr lang="en-US" sz="3200" b="1" dirty="0">
                <a:solidFill>
                  <a:srgbClr val="C00000"/>
                </a:solidFill>
                <a:latin typeface="Calibri" pitchFamily="34" charset="0"/>
                <a:cs typeface="Calibri" pitchFamily="34" charset="0"/>
              </a:rPr>
            </a:br>
            <a:r>
              <a:rPr lang="en-US" sz="3200" b="1" dirty="0">
                <a:latin typeface="Calibri" pitchFamily="34" charset="0"/>
                <a:cs typeface="Calibri" pitchFamily="34" charset="0"/>
              </a:rPr>
              <a:t>Program</a:t>
            </a:r>
            <a:r>
              <a:rPr lang="en-US" sz="3200" b="1" dirty="0">
                <a:solidFill>
                  <a:srgbClr val="C00000"/>
                </a:solidFill>
                <a:latin typeface="Calibri" pitchFamily="34" charset="0"/>
                <a:cs typeface="Calibri" pitchFamily="34" charset="0"/>
              </a:rPr>
              <a:t> </a:t>
            </a:r>
            <a:br>
              <a:rPr lang="en-US" sz="3200" b="1" dirty="0">
                <a:solidFill>
                  <a:srgbClr val="C00000"/>
                </a:solidFill>
                <a:latin typeface="Calibri" pitchFamily="34" charset="0"/>
                <a:cs typeface="Calibri" pitchFamily="34" charset="0"/>
              </a:rPr>
            </a:br>
            <a:br>
              <a:rPr lang="en-US" sz="3200" b="1" dirty="0">
                <a:latin typeface="Calibri" pitchFamily="34" charset="0"/>
                <a:cs typeface="Calibri" pitchFamily="34" charset="0"/>
              </a:rPr>
            </a:br>
            <a:endParaRPr lang="en-US" sz="3200" b="1" dirty="0">
              <a:latin typeface="Calibri" pitchFamily="34" charset="0"/>
              <a:cs typeface="Calibri" pitchFamily="34" charset="0"/>
            </a:endParaRPr>
          </a:p>
        </p:txBody>
      </p:sp>
      <p:pic>
        <p:nvPicPr>
          <p:cNvPr id="3" name="Picture 2"/>
          <p:cNvPicPr>
            <a:picLocks noChangeAspect="1"/>
          </p:cNvPicPr>
          <p:nvPr/>
        </p:nvPicPr>
        <p:blipFill>
          <a:blip r:embed="rId3" cstate="screen">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tretch>
            <a:fillRect/>
          </a:stretch>
        </p:blipFill>
        <p:spPr>
          <a:xfrm>
            <a:off x="2590800" y="1194816"/>
            <a:ext cx="4105656" cy="1929384"/>
          </a:xfrm>
          <a:prstGeom prst="rect">
            <a:avLst/>
          </a:prstGeom>
        </p:spPr>
      </p:pic>
      <p:pic>
        <p:nvPicPr>
          <p:cNvPr id="10" name="Picture 9"/>
          <p:cNvPicPr>
            <a:picLocks noChangeAspect="1"/>
          </p:cNvPicPr>
          <p:nvPr/>
        </p:nvPicPr>
        <p:blipFill>
          <a:blip r:embed="rId5"/>
          <a:stretch>
            <a:fillRect/>
          </a:stretch>
        </p:blipFill>
        <p:spPr>
          <a:xfrm>
            <a:off x="0" y="4451895"/>
            <a:ext cx="9144000" cy="2482305"/>
          </a:xfrm>
          <a:prstGeom prst="rect">
            <a:avLst/>
          </a:prstGeom>
        </p:spPr>
      </p:pic>
      <p:grpSp>
        <p:nvGrpSpPr>
          <p:cNvPr id="6" name="Group 5">
            <a:extLst>
              <a:ext uri="{FF2B5EF4-FFF2-40B4-BE49-F238E27FC236}">
                <a16:creationId xmlns:a16="http://schemas.microsoft.com/office/drawing/2014/main" id="{5BA5A618-6E21-6F4C-8192-6923C5E64875}"/>
              </a:ext>
            </a:extLst>
          </p:cNvPr>
          <p:cNvGrpSpPr/>
          <p:nvPr/>
        </p:nvGrpSpPr>
        <p:grpSpPr>
          <a:xfrm>
            <a:off x="165574" y="6705600"/>
            <a:ext cx="7302026" cy="196778"/>
            <a:chOff x="165574" y="6705600"/>
            <a:chExt cx="7302026" cy="196778"/>
          </a:xfrm>
        </p:grpSpPr>
        <p:pic>
          <p:nvPicPr>
            <p:cNvPr id="9" name="Picture 8">
              <a:extLst>
                <a:ext uri="{FF2B5EF4-FFF2-40B4-BE49-F238E27FC236}">
                  <a16:creationId xmlns:a16="http://schemas.microsoft.com/office/drawing/2014/main" id="{4348F808-C53A-7349-A9F1-068167145CC7}"/>
                </a:ext>
              </a:extLst>
            </p:cNvPr>
            <p:cNvPicPr>
              <a:picLocks noChangeAspect="1"/>
            </p:cNvPicPr>
            <p:nvPr/>
          </p:nvPicPr>
          <p:blipFill rotWithShape="1">
            <a:blip r:embed="rId6"/>
            <a:srcRect t="14566"/>
            <a:stretch/>
          </p:blipFill>
          <p:spPr>
            <a:xfrm>
              <a:off x="186549" y="6705600"/>
              <a:ext cx="7281051" cy="196778"/>
            </a:xfrm>
            <a:prstGeom prst="rect">
              <a:avLst/>
            </a:prstGeom>
          </p:spPr>
        </p:pic>
        <p:sp>
          <p:nvSpPr>
            <p:cNvPr id="11" name="TextBox 10">
              <a:extLst>
                <a:ext uri="{FF2B5EF4-FFF2-40B4-BE49-F238E27FC236}">
                  <a16:creationId xmlns:a16="http://schemas.microsoft.com/office/drawing/2014/main" id="{FC020FFB-9283-A54C-A8F2-B80E83719040}"/>
                </a:ext>
              </a:extLst>
            </p:cNvPr>
            <p:cNvSpPr txBox="1"/>
            <p:nvPr/>
          </p:nvSpPr>
          <p:spPr>
            <a:xfrm>
              <a:off x="165574" y="6705600"/>
              <a:ext cx="6463826" cy="169277"/>
            </a:xfrm>
            <a:prstGeom prst="rect">
              <a:avLst/>
            </a:prstGeom>
            <a:noFill/>
          </p:spPr>
          <p:txBody>
            <a:bodyPr wrap="square" rtlCol="0">
              <a:spAutoFit/>
            </a:bodyPr>
            <a:lstStyle/>
            <a:p>
              <a:r>
                <a:rPr lang="en-US" sz="500" dirty="0">
                  <a:latin typeface="Arial" panose="020B0604020202020204" pitchFamily="34" charset="0"/>
                  <a:cs typeface="Arial" panose="020B0604020202020204" pitchFamily="34" charset="0"/>
                </a:rPr>
                <a:t>© </a:t>
              </a:r>
              <a:r>
                <a:rPr lang="en-US" sz="500" dirty="0"/>
                <a:t>2026 MPHI. Sound Off with the Home Fire Safety Patrol made possible by funding from the USDHS/FEMA, Award No. EMW-2024-FP-00140, </a:t>
              </a:r>
              <a:r>
                <a:rPr lang="en-US" sz="500" dirty="0">
                  <a:latin typeface="Arial" panose="020B0604020202020204" pitchFamily="34" charset="0"/>
                  <a:cs typeface="Arial" panose="020B0604020202020204" pitchFamily="34" charset="0"/>
                </a:rPr>
                <a:t>with generous support from First Alert.</a:t>
              </a:r>
            </a:p>
          </p:txBody>
        </p:sp>
      </p:grpSp>
      <p:sp>
        <p:nvSpPr>
          <p:cNvPr id="12" name="TextBox 11">
            <a:extLst>
              <a:ext uri="{FF2B5EF4-FFF2-40B4-BE49-F238E27FC236}">
                <a16:creationId xmlns:a16="http://schemas.microsoft.com/office/drawing/2014/main" id="{175B88E4-3FE9-4F70-A0BB-81EFCCD75C8E}"/>
              </a:ext>
            </a:extLst>
          </p:cNvPr>
          <p:cNvSpPr txBox="1"/>
          <p:nvPr/>
        </p:nvSpPr>
        <p:spPr>
          <a:xfrm>
            <a:off x="381000" y="572869"/>
            <a:ext cx="8382000" cy="1200329"/>
          </a:xfrm>
          <a:prstGeom prst="rect">
            <a:avLst/>
          </a:prstGeom>
          <a:noFill/>
        </p:spPr>
        <p:txBody>
          <a:bodyPr wrap="square">
            <a:spAutoFit/>
          </a:bodyPr>
          <a:lstStyle/>
          <a:p>
            <a:r>
              <a:rPr lang="en-US" sz="3600" b="1" dirty="0">
                <a:solidFill>
                  <a:srgbClr val="C00000"/>
                </a:solidFill>
                <a:latin typeface="Calibri" pitchFamily="34" charset="0"/>
                <a:cs typeface="Calibri" pitchFamily="34" charset="0"/>
              </a:rPr>
              <a:t>Working Smoke Alarms Save Lives in a Fire!</a:t>
            </a:r>
            <a:br>
              <a:rPr lang="en-US" sz="3600" b="1" dirty="0">
                <a:latin typeface="Calibri" pitchFamily="34" charset="0"/>
                <a:cs typeface="Calibri" pitchFamily="34" charset="0"/>
              </a:rPr>
            </a:br>
            <a:endParaRPr lang="en-US" sz="3600" dirty="0"/>
          </a:p>
        </p:txBody>
      </p:sp>
    </p:spTree>
    <p:extLst>
      <p:ext uri="{BB962C8B-B14F-4D97-AF65-F5344CB8AC3E}">
        <p14:creationId xmlns:p14="http://schemas.microsoft.com/office/powerpoint/2010/main" val="23491439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485900" y="3"/>
            <a:ext cx="6172200" cy="244231"/>
          </a:xfrm>
          <a:prstGeom prst="rect">
            <a:avLst/>
          </a:prstGeom>
          <a:solidFill>
            <a:srgbClr val="CA020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TextBox 3"/>
          <p:cNvSpPr txBox="1"/>
          <p:nvPr/>
        </p:nvSpPr>
        <p:spPr>
          <a:xfrm>
            <a:off x="3429000" y="1676400"/>
            <a:ext cx="5029200" cy="3354765"/>
          </a:xfrm>
          <a:prstGeom prst="rect">
            <a:avLst/>
          </a:prstGeom>
          <a:noFill/>
        </p:spPr>
        <p:txBody>
          <a:bodyPr wrap="square" rtlCol="0">
            <a:spAutoFit/>
          </a:bodyPr>
          <a:lstStyle/>
          <a:p>
            <a:pPr marL="457200" indent="-457200">
              <a:buFont typeface="Arial" pitchFamily="34" charset="0"/>
              <a:buChar char="•"/>
            </a:pPr>
            <a:r>
              <a:rPr lang="en-US" sz="2800" dirty="0"/>
              <a:t>Change all smoke alarm batteries once a year.</a:t>
            </a:r>
          </a:p>
          <a:p>
            <a:pPr marL="285750" indent="-285750">
              <a:buFontTx/>
              <a:buChar char="-"/>
            </a:pPr>
            <a:endParaRPr lang="en-US" sz="2800" dirty="0"/>
          </a:p>
          <a:p>
            <a:pPr marL="457200" indent="-457200">
              <a:buFont typeface="Arial" pitchFamily="34" charset="0"/>
              <a:buChar char="•"/>
            </a:pPr>
            <a:r>
              <a:rPr lang="en-US" sz="2800" dirty="0"/>
              <a:t>Replace all old smoke alarms</a:t>
            </a:r>
          </a:p>
          <a:p>
            <a:r>
              <a:rPr lang="en-US" sz="2800" dirty="0"/>
              <a:t>     every 7-10 years.</a:t>
            </a:r>
          </a:p>
          <a:p>
            <a:endParaRPr lang="en-US" sz="2400" b="1" dirty="0"/>
          </a:p>
          <a:p>
            <a:pPr marL="285750" indent="-285750">
              <a:buFontTx/>
              <a:buChar char="-"/>
            </a:pPr>
            <a:endParaRPr lang="en-US" sz="2400" dirty="0"/>
          </a:p>
          <a:p>
            <a:pPr marL="285750" indent="-285750">
              <a:buFontTx/>
              <a:buChar char="-"/>
            </a:pPr>
            <a:endParaRPr lang="en-US" sz="2400" b="1" dirty="0">
              <a:solidFill>
                <a:srgbClr val="C00000"/>
              </a:solidFill>
            </a:endParaRPr>
          </a:p>
        </p:txBody>
      </p:sp>
      <p:pic>
        <p:nvPicPr>
          <p:cNvPr id="9" name="Picture 8"/>
          <p:cNvPicPr>
            <a:picLocks noChangeAspect="1"/>
          </p:cNvPicPr>
          <p:nvPr/>
        </p:nvPicPr>
        <p:blipFill>
          <a:blip r:embed="rId3"/>
          <a:stretch>
            <a:fillRect/>
          </a:stretch>
        </p:blipFill>
        <p:spPr>
          <a:xfrm>
            <a:off x="0" y="4451894"/>
            <a:ext cx="9235440" cy="2507128"/>
          </a:xfrm>
          <a:prstGeom prst="rect">
            <a:avLst/>
          </a:prstGeom>
        </p:spPr>
      </p:pic>
      <p:sp>
        <p:nvSpPr>
          <p:cNvPr id="10" name="Title 1"/>
          <p:cNvSpPr>
            <a:spLocks noGrp="1"/>
          </p:cNvSpPr>
          <p:nvPr>
            <p:ph type="title"/>
          </p:nvPr>
        </p:nvSpPr>
        <p:spPr>
          <a:xfrm>
            <a:off x="685800" y="487363"/>
            <a:ext cx="7772400" cy="427037"/>
          </a:xfrm>
        </p:spPr>
        <p:txBody>
          <a:bodyPr>
            <a:noAutofit/>
          </a:bodyPr>
          <a:lstStyle/>
          <a:p>
            <a:r>
              <a:rPr lang="en-US" sz="3600" b="1" dirty="0">
                <a:latin typeface="Calibri" pitchFamily="34" charset="0"/>
                <a:cs typeface="Calibri" pitchFamily="34" charset="0"/>
              </a:rPr>
              <a:t>Starting a Home Fire Safety Patrol</a:t>
            </a:r>
          </a:p>
        </p:txBody>
      </p:sp>
      <p:pic>
        <p:nvPicPr>
          <p:cNvPr id="11" name="Picture 10"/>
          <p:cNvPicPr>
            <a:picLocks noChangeAspect="1"/>
          </p:cNvPicPr>
          <p:nvPr/>
        </p:nvPicPr>
        <p:blipFill>
          <a:blip r:embed="rId4"/>
          <a:stretch>
            <a:fillRect/>
          </a:stretch>
        </p:blipFill>
        <p:spPr>
          <a:xfrm>
            <a:off x="469641" y="1371600"/>
            <a:ext cx="2959359" cy="4394200"/>
          </a:xfrm>
          <a:prstGeom prst="rect">
            <a:avLst/>
          </a:prstGeom>
        </p:spPr>
      </p:pic>
      <p:grpSp>
        <p:nvGrpSpPr>
          <p:cNvPr id="7" name="Group 6">
            <a:extLst>
              <a:ext uri="{FF2B5EF4-FFF2-40B4-BE49-F238E27FC236}">
                <a16:creationId xmlns:a16="http://schemas.microsoft.com/office/drawing/2014/main" id="{736ECC33-1EB6-4840-8567-678F1FFF75D6}"/>
              </a:ext>
            </a:extLst>
          </p:cNvPr>
          <p:cNvGrpSpPr/>
          <p:nvPr/>
        </p:nvGrpSpPr>
        <p:grpSpPr>
          <a:xfrm>
            <a:off x="165574" y="6705600"/>
            <a:ext cx="7302026" cy="196778"/>
            <a:chOff x="165574" y="6705600"/>
            <a:chExt cx="7302026" cy="196778"/>
          </a:xfrm>
        </p:grpSpPr>
        <p:pic>
          <p:nvPicPr>
            <p:cNvPr id="8" name="Picture 7">
              <a:extLst>
                <a:ext uri="{FF2B5EF4-FFF2-40B4-BE49-F238E27FC236}">
                  <a16:creationId xmlns:a16="http://schemas.microsoft.com/office/drawing/2014/main" id="{A5226CF8-7B69-AD46-B737-1B132C975292}"/>
                </a:ext>
              </a:extLst>
            </p:cNvPr>
            <p:cNvPicPr>
              <a:picLocks noChangeAspect="1"/>
            </p:cNvPicPr>
            <p:nvPr/>
          </p:nvPicPr>
          <p:blipFill rotWithShape="1">
            <a:blip r:embed="rId5"/>
            <a:srcRect t="14566"/>
            <a:stretch/>
          </p:blipFill>
          <p:spPr>
            <a:xfrm>
              <a:off x="186549" y="6705600"/>
              <a:ext cx="7281051" cy="196778"/>
            </a:xfrm>
            <a:prstGeom prst="rect">
              <a:avLst/>
            </a:prstGeom>
          </p:spPr>
        </p:pic>
        <p:sp>
          <p:nvSpPr>
            <p:cNvPr id="12" name="TextBox 11">
              <a:extLst>
                <a:ext uri="{FF2B5EF4-FFF2-40B4-BE49-F238E27FC236}">
                  <a16:creationId xmlns:a16="http://schemas.microsoft.com/office/drawing/2014/main" id="{C7EA333C-294A-644E-AF3F-29FC9C720C12}"/>
                </a:ext>
              </a:extLst>
            </p:cNvPr>
            <p:cNvSpPr txBox="1"/>
            <p:nvPr/>
          </p:nvSpPr>
          <p:spPr>
            <a:xfrm>
              <a:off x="165574" y="6705600"/>
              <a:ext cx="6463826" cy="169277"/>
            </a:xfrm>
            <a:prstGeom prst="rect">
              <a:avLst/>
            </a:prstGeom>
            <a:noFill/>
          </p:spPr>
          <p:txBody>
            <a:bodyPr wrap="square" rtlCol="0">
              <a:spAutoFit/>
            </a:bodyPr>
            <a:lstStyle/>
            <a:p>
              <a:r>
                <a:rPr lang="en-US" sz="500" dirty="0">
                  <a:latin typeface="Arial" panose="020B0604020202020204" pitchFamily="34" charset="0"/>
                  <a:cs typeface="Arial" panose="020B0604020202020204" pitchFamily="34" charset="0"/>
                </a:rPr>
                <a:t>© </a:t>
              </a:r>
              <a:r>
                <a:rPr lang="en-US" sz="500" dirty="0"/>
                <a:t>2026 MPHI. Sound Off with the Home Fire Safety Patrol made possible by funding from the USDHS/FEMA, Award No. EMW-2024-FP-00140, </a:t>
              </a:r>
              <a:r>
                <a:rPr lang="en-US" sz="500" dirty="0">
                  <a:latin typeface="Arial" panose="020B0604020202020204" pitchFamily="34" charset="0"/>
                  <a:cs typeface="Arial" panose="020B0604020202020204" pitchFamily="34" charset="0"/>
                </a:rPr>
                <a:t>with generous support from First Alert.</a:t>
              </a:r>
            </a:p>
          </p:txBody>
        </p:sp>
      </p:grpSp>
    </p:spTree>
    <p:extLst>
      <p:ext uri="{BB962C8B-B14F-4D97-AF65-F5344CB8AC3E}">
        <p14:creationId xmlns:p14="http://schemas.microsoft.com/office/powerpoint/2010/main" val="15925047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81000"/>
            <a:ext cx="9144000" cy="660400"/>
          </a:xfrm>
        </p:spPr>
        <p:txBody>
          <a:bodyPr>
            <a:normAutofit fontScale="90000"/>
          </a:bodyPr>
          <a:lstStyle/>
          <a:p>
            <a:r>
              <a:rPr lang="en-US" sz="3600" dirty="0">
                <a:latin typeface="Calibri" pitchFamily="34" charset="0"/>
                <a:cs typeface="Calibri" pitchFamily="34" charset="0"/>
              </a:rPr>
              <a:t> </a:t>
            </a:r>
            <a:r>
              <a:rPr lang="en-US" sz="4000" b="1" dirty="0">
                <a:latin typeface="Calibri" pitchFamily="34" charset="0"/>
                <a:cs typeface="Calibri" pitchFamily="34" charset="0"/>
              </a:rPr>
              <a:t>Reaching  Kids and Caregivers</a:t>
            </a:r>
          </a:p>
        </p:txBody>
      </p:sp>
      <p:sp>
        <p:nvSpPr>
          <p:cNvPr id="4" name="Slide Number Placeholder 3"/>
          <p:cNvSpPr>
            <a:spLocks noGrp="1"/>
          </p:cNvSpPr>
          <p:nvPr>
            <p:ph type="sldNum" sz="quarter" idx="4294967295"/>
          </p:nvPr>
        </p:nvSpPr>
        <p:spPr>
          <a:xfrm>
            <a:off x="8743950" y="6592889"/>
            <a:ext cx="400050" cy="168275"/>
          </a:xfrm>
          <a:prstGeom prst="rect">
            <a:avLst/>
          </a:prstGeom>
        </p:spPr>
        <p:txBody>
          <a:bodyPr/>
          <a:lstStyle/>
          <a:p>
            <a:pPr>
              <a:defRPr/>
            </a:pPr>
            <a:fld id="{91B08BE5-9F10-4666-B823-88B872EBA487}" type="slidenum">
              <a:rPr lang="en-US" smtClean="0">
                <a:solidFill>
                  <a:srgbClr val="47B6C6"/>
                </a:solidFill>
              </a:rPr>
              <a:pPr>
                <a:defRPr/>
              </a:pPr>
              <a:t>21</a:t>
            </a:fld>
            <a:endParaRPr lang="en-US" dirty="0">
              <a:solidFill>
                <a:srgbClr val="47B6C6"/>
              </a:solidFill>
            </a:endParaRPr>
          </a:p>
        </p:txBody>
      </p:sp>
      <p:pic>
        <p:nvPicPr>
          <p:cNvPr id="6146" name="Picture 2" descr="C:\Users\slynch\Downloads\871 Dorval adult class.jpe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02991" y="1498597"/>
            <a:ext cx="4079210" cy="3352800"/>
          </a:xfrm>
          <a:prstGeom prst="rect">
            <a:avLst/>
          </a:prstGeom>
          <a:noFill/>
          <a:extLst>
            <a:ext uri="{909E8E84-426E-40dd-AFC4-6F175D3DCCD1}">
              <a14:hiddenFill xmlns="" xmlns:a14="http://schemas.microsoft.com/office/drawing/2010/main">
                <a:solidFill>
                  <a:srgbClr val="FFFFFF"/>
                </a:solidFill>
              </a14:hiddenFill>
            </a:ext>
          </a:extLst>
        </p:spPr>
      </p:pic>
      <p:pic>
        <p:nvPicPr>
          <p:cNvPr id="6147" name="Picture 3" descr="C:\Users\slynch\Downloads\Dorval in home.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604251" y="1498600"/>
            <a:ext cx="4082550" cy="3352800"/>
          </a:xfrm>
          <a:prstGeom prst="rect">
            <a:avLst/>
          </a:prstGeom>
          <a:noFill/>
          <a:extLst>
            <a:ext uri="{909E8E84-426E-40dd-AFC4-6F175D3DCCD1}">
              <a14:hiddenFill xmlns="" xmlns:a14="http://schemas.microsoft.com/office/drawing/2010/main">
                <a:solidFill>
                  <a:srgbClr val="FFFFFF"/>
                </a:solidFill>
              </a14:hiddenFill>
            </a:ext>
          </a:extLst>
        </p:spPr>
      </p:pic>
      <p:sp>
        <p:nvSpPr>
          <p:cNvPr id="8" name="Rectangle 7"/>
          <p:cNvSpPr/>
          <p:nvPr/>
        </p:nvSpPr>
        <p:spPr>
          <a:xfrm>
            <a:off x="1485900" y="3"/>
            <a:ext cx="6172200" cy="244231"/>
          </a:xfrm>
          <a:prstGeom prst="rect">
            <a:avLst/>
          </a:prstGeom>
          <a:solidFill>
            <a:srgbClr val="CA020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1" name="Picture 10"/>
          <p:cNvPicPr>
            <a:picLocks noChangeAspect="1"/>
          </p:cNvPicPr>
          <p:nvPr/>
        </p:nvPicPr>
        <p:blipFill>
          <a:blip r:embed="rId5"/>
          <a:stretch>
            <a:fillRect/>
          </a:stretch>
        </p:blipFill>
        <p:spPr>
          <a:xfrm>
            <a:off x="0" y="4451894"/>
            <a:ext cx="9235440" cy="2507128"/>
          </a:xfrm>
          <a:prstGeom prst="rect">
            <a:avLst/>
          </a:prstGeom>
        </p:spPr>
      </p:pic>
      <p:grpSp>
        <p:nvGrpSpPr>
          <p:cNvPr id="9" name="Group 8">
            <a:extLst>
              <a:ext uri="{FF2B5EF4-FFF2-40B4-BE49-F238E27FC236}">
                <a16:creationId xmlns:a16="http://schemas.microsoft.com/office/drawing/2014/main" id="{3BDCFD87-151F-604B-8242-5804700A05A5}"/>
              </a:ext>
            </a:extLst>
          </p:cNvPr>
          <p:cNvGrpSpPr/>
          <p:nvPr/>
        </p:nvGrpSpPr>
        <p:grpSpPr>
          <a:xfrm>
            <a:off x="165574" y="6705600"/>
            <a:ext cx="7302026" cy="196778"/>
            <a:chOff x="165574" y="6705600"/>
            <a:chExt cx="7302026" cy="196778"/>
          </a:xfrm>
        </p:grpSpPr>
        <p:pic>
          <p:nvPicPr>
            <p:cNvPr id="10" name="Picture 9">
              <a:extLst>
                <a:ext uri="{FF2B5EF4-FFF2-40B4-BE49-F238E27FC236}">
                  <a16:creationId xmlns:a16="http://schemas.microsoft.com/office/drawing/2014/main" id="{1C0636C1-106B-4C40-A7DE-77A7541BE298}"/>
                </a:ext>
              </a:extLst>
            </p:cNvPr>
            <p:cNvPicPr>
              <a:picLocks noChangeAspect="1"/>
            </p:cNvPicPr>
            <p:nvPr/>
          </p:nvPicPr>
          <p:blipFill rotWithShape="1">
            <a:blip r:embed="rId6"/>
            <a:srcRect t="14566"/>
            <a:stretch/>
          </p:blipFill>
          <p:spPr>
            <a:xfrm>
              <a:off x="186549" y="6705600"/>
              <a:ext cx="7281051" cy="196778"/>
            </a:xfrm>
            <a:prstGeom prst="rect">
              <a:avLst/>
            </a:prstGeom>
          </p:spPr>
        </p:pic>
        <p:sp>
          <p:nvSpPr>
            <p:cNvPr id="12" name="TextBox 11">
              <a:extLst>
                <a:ext uri="{FF2B5EF4-FFF2-40B4-BE49-F238E27FC236}">
                  <a16:creationId xmlns:a16="http://schemas.microsoft.com/office/drawing/2014/main" id="{6530EAE3-297B-6746-AD27-EED92185020B}"/>
                </a:ext>
              </a:extLst>
            </p:cNvPr>
            <p:cNvSpPr txBox="1"/>
            <p:nvPr/>
          </p:nvSpPr>
          <p:spPr>
            <a:xfrm>
              <a:off x="165574" y="6705600"/>
              <a:ext cx="6463826" cy="169277"/>
            </a:xfrm>
            <a:prstGeom prst="rect">
              <a:avLst/>
            </a:prstGeom>
            <a:noFill/>
          </p:spPr>
          <p:txBody>
            <a:bodyPr wrap="square" rtlCol="0">
              <a:spAutoFit/>
            </a:bodyPr>
            <a:lstStyle/>
            <a:p>
              <a:r>
                <a:rPr lang="en-US" sz="500" dirty="0">
                  <a:latin typeface="Arial" panose="020B0604020202020204" pitchFamily="34" charset="0"/>
                  <a:cs typeface="Arial" panose="020B0604020202020204" pitchFamily="34" charset="0"/>
                </a:rPr>
                <a:t>© </a:t>
              </a:r>
              <a:r>
                <a:rPr lang="en-US" sz="500" dirty="0"/>
                <a:t>2026 MPHI. Sound Off with the Home Fire Safety Patrol made possible by funding from the USDHS/FEMA, Award No. EMW-2024-FP-00140, </a:t>
              </a:r>
              <a:r>
                <a:rPr lang="en-US" sz="500" dirty="0">
                  <a:latin typeface="Arial" panose="020B0604020202020204" pitchFamily="34" charset="0"/>
                  <a:cs typeface="Arial" panose="020B0604020202020204" pitchFamily="34" charset="0"/>
                </a:rPr>
                <a:t>with generous support from First Alert.</a:t>
              </a:r>
            </a:p>
          </p:txBody>
        </p:sp>
      </p:grpSp>
    </p:spTree>
    <p:extLst>
      <p:ext uri="{BB962C8B-B14F-4D97-AF65-F5344CB8AC3E}">
        <p14:creationId xmlns:p14="http://schemas.microsoft.com/office/powerpoint/2010/main" val="25330797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1143000"/>
          </a:xfrm>
        </p:spPr>
        <p:txBody>
          <a:bodyPr/>
          <a:lstStyle/>
          <a:p>
            <a:r>
              <a:rPr lang="en-US" sz="3600" b="1" dirty="0">
                <a:latin typeface="Calibri" pitchFamily="34" charset="0"/>
                <a:cs typeface="Calibri" pitchFamily="34" charset="0"/>
              </a:rPr>
              <a:t>ID Homes without Smoke Alarms</a:t>
            </a:r>
          </a:p>
        </p:txBody>
      </p:sp>
      <p:sp>
        <p:nvSpPr>
          <p:cNvPr id="4" name="Slide Number Placeholder 3"/>
          <p:cNvSpPr>
            <a:spLocks noGrp="1"/>
          </p:cNvSpPr>
          <p:nvPr>
            <p:ph type="sldNum" sz="quarter" idx="4294967295"/>
          </p:nvPr>
        </p:nvSpPr>
        <p:spPr>
          <a:xfrm>
            <a:off x="8626671" y="6593559"/>
            <a:ext cx="400050" cy="168275"/>
          </a:xfrm>
          <a:prstGeom prst="rect">
            <a:avLst/>
          </a:prstGeom>
        </p:spPr>
        <p:txBody>
          <a:bodyPr/>
          <a:lstStyle/>
          <a:p>
            <a:pPr>
              <a:defRPr/>
            </a:pPr>
            <a:fld id="{91B08BE5-9F10-4666-B823-88B872EBA487}" type="slidenum">
              <a:rPr lang="en-US" smtClean="0">
                <a:solidFill>
                  <a:srgbClr val="47B6C6"/>
                </a:solidFill>
              </a:rPr>
              <a:pPr>
                <a:defRPr/>
              </a:pPr>
              <a:t>22</a:t>
            </a:fld>
            <a:endParaRPr lang="en-US" dirty="0">
              <a:solidFill>
                <a:srgbClr val="47B6C6"/>
              </a:solidFill>
            </a:endParaRPr>
          </a:p>
        </p:txBody>
      </p:sp>
      <p:sp>
        <p:nvSpPr>
          <p:cNvPr id="5" name="AutoShape 2" descr="data:image/jpeg;base64,/9j/4AAQSkZJRgABAQAAAQABAAD/2wCEAAkGBw8QDhAMDw8NDQ8ODg0NDQ0NDQ8PDQ8NFBEXFxURFBQYHCggGBomGxMVITEiJSkrLi8uGB8/ODMsOSgtLiwBCgoKDg0OFxAQFywkHyUsKyw3LC03LCwsLCwsLCwsLC0sLCw3LCwsLCw1LCwsLCwsLCwsNTUrLCwsLCw3LCwrK//AABEIAMkA+wMBIgACEQEDEQH/xAAcAAEAAQUBAQAAAAAAAAAAAAAAAgEDBQYHBAj/xABEEAACAQMABwILAwgLAQAAAAAAAQIDBBEFBhIhMUFRYXEHEyIyQlJygZGxwRSh0SVTYnSSs8LwJDNDRGNkc4Kio7IV/8QAGQEBAAMBAQAAAAAAAAAAAAAAAAECAwQF/8QAIREBAQACAgICAwEAAAAAAAAAAAECEQMSMUEEIRMUIlH/2gAMAwEAAhEDEQA/AO4gAAAAAAAAAAAAAAAAAAAAAAAAAAAAAAAAAAAAKSzyx7yOJdY/BkwBDEuq+DJgAAAAAAAAAAAAAAAAAAAAAAAAAAAAAAAAAAAAAAAAAAAAAAAAAAAAAAAAAAAAAAAAAAAAAAAAAAAAAAAAAAAAAAAAAAAAAAAAAAAAMNrLrFSsYRlNOpOo8QpReJOPpSfRL8D16a0pStKEriq90d0YrzpzfCEe1/icF1r1grV6068pLxkmnu3xhFcKcexfj1Zjy8nX6nlW11mGvdN7/ETw+aqRf0Li15o86NZdzg/qcn0DpiNSPHCziUecJfgzOnFl8jlxurVO1b8teLbnSuF/tpv+InHXW09W4XfTj9JHPiSK/t8h3rocdcrP1qq76UvoXFrdY/nZLvo1fojTLCjBwy4xby1lpNno+z0/Uh+yh+9yf5D8lbdHWqxf9ul306q/hMxCaklKLUoyScZJ5TT4NM5x4iHqQ/ZRitZ9ZnY2+zCpOM5JqlCE2lFP0sL3/wAo04/m5W6uKZm68DRvBhrb9soK1ryzc0YJqTeXWordtZ5yW5PrufNm8nfjlMpuNAAFgAAAAAAAAAAAAAAAAAAAAAC3cV4U4Sq1JKEIRcpylwUVxZcOT+EPWxVpO1oyzQpy8qSe6tVXP2E+HV7+hnyckwm0W6YfXbWeV3W2lmNKGY0Kb9GPOcv0n93z55f19p7C4ek+r6Hq0ldvLin5T859EeSjSOXGW/1VErCpKlJTj3NcpLozeNE6QjOK37nuWeMX6rNM2C/Z3LpSyt8X58eq695Xkw7Qs26ASRjtHXqnFLOcryZdV07z3JnFZpRl9GPyWu36HsMHDSUKEZTn5u5uWUlFLm8kIa22j4VIPuqU39SnW30hktLaRhbUZV6j3RW5c5S5JHINLX9S6rSr1HnLeyuUY8kjKa16bld1nFbqNNuMI53Pfx/n6GJjTO7g4+k3fK+M09mrulKltXp1KctidOSnSlyzzi+qaysdGz6R1Z05TvraFzT3PzatPOXTqpb4v45T5po+X6kDpHg+vq9lcQnUaVvWio3KT2vJw9meFzTfwbN8eSYZffirS6dtBGnNSSlFqUZJSjJPKafBpkjrXAAAAAAAAAAAAAAAAAAAANd121g+xW6cP66ttQpNryYYXlTfdlYXVkZZTGbownhF1qVKMrGjLy2sXM4vfGLX9Uv0nz6Lv3cb0le49p7orkkeu/u3NuTblluTcnlyk3vk31ZglFyk5S3vJxbueXas/KlGnne97e9tnqjEQgXoxJtSjskJRL+yUlEjaEtH3jpSw87De/8ARfrI3CzuVNcVnGcrhJdUaROJ7dFX7ptQk8Rz5EvVfTuM+TDt9xFjcascpp709zRpuldDqlU24LyG8tLkbbb1lNdGuK+pG4oqSaaMMMrjUT6aIqW/3lxRM9VsUnwLTtUdHfa22FlSb5Gz6IvNqCjLdKKS7zw+IRet47Lyimd7RFb/AKqazO2ao1W5W8n3uk36S6rqvh29JpzUoqUWpRkk4yTymnwaZw6lPKybLqvrUrR+JrTTt5Pm1mk36S7Oq+Hbpwc/X+cvCccvTpwKQkmlJNNNJprg0+DKnoNAAAAAAAAAAAAAAAKAVMTp7V+2vlCNzGclScnFRqShvljOdnjwRlcjJFkv1RrVLUHRUf7pGX+pVrVP/UmcJ0zbRp3l1TglGELq5hCK4Rgqskku5JH03k+cNY4f0+8/XLr97Iw5ZJJqK1jIxLiiVUSaic+1Udki0XcFHEDzyiWZxPXKJalEmUe7Q+kXFqnJ71uhJ816rM3V0vTjuam2uKSWM9+TTrmHkS9l95456Trv0o5wltbK2nhcWVvFMrs1tuNfSkZcIP3yR5ZXsvVivizUZ3dZ8ak/c9n5FiSk/OlKXtSb+ZecENNsq6RS86pTj3uK+Z5p6Ypr+1z7Kk/kjW1RJqmW/FinTpWqGq1fSlGVzRq0oUoVpUJOs6m25qMZNqKT3YmuZtdv4J/zt77qVvh/tSl9D0eAuONFVO29rP8A66a+h0Q2x4cNLSRGhTUIRgt6hGMU+xLBMoVNkqgoVAAAAAAAAAAACjKNlWRYDIyQbGQJ5PnrWeH5QvP1y6/eyPoHaOCa1R/KF5+t3D+NRmHP4iuTEKJJIrgrg5NqqYKNE8FMAWmiDiX2iDROx5LmPkS9l/IxDgZy5XkS9lmHaNcKmLOwNkvYGC20rWySUSeCUYjY7p4FljRL7buu/ugb6maD4IZY0Ul/mK7+RvMJnRj4i0X0VIxJlgAAAAAAAAAAAAAUZFkmRYFtkJMlM81abAnKZw/WpflC77biq/jI63dVZHMtY9E1/tFWso7cak3NNNZ39UzHnxtk0rk1zBXBdqUpR86Mo96aXxIYOOyzyqjgNEsFCEINEWi4UaCXmuV5EvZZiMGauV5EvZZh2jXBMQwME8DBcRwSiiqRKEd+OL6LewOzeC2eNGQX+NXf/I3ijM5pqDeKnaQotpSU6knFvfvllbjfLK4ydOPiLxm4MuHnoyPQiwAAAAAAAAAAAAABRlQBblEsVKZ6sFHEDE17fJiruwb5G0SplqVBAaHdaGzyMPdavxfoLPVLD+J02pZp8jyVtHJ8gOU3GgMea5Ls4r7954KuiqseGzL4xf1OqV9FLoY+tonsM7xYX0jUcwqW848YSXuz8iydHq6H7Dx19ARlxin3pMzvx56qOrQLmPkS9lmIcTpVXVWDTWJLO57Mnw95ap6n0lwi++T2n95GPDZ7OrncKUpebFvuW74nqo6LqS5Y+9nRqercVyPXS0IlyNZxxOmgWur7fFN95m7PQKXLHcjcaWikuR7aOj10LySeEtfsNFbONxtGjYSjjey9QsuwyNvbYJHrtZbj2IsUqeC+gKgAAAAAAAAAAAAAAAAAAUwVAFMEXAmAPPOijzztUe/BTZAxU7JdC07BdDM7I2AMJ/8APXQp9g7DOeLRTxaAwn2DsJKx7DM+LQ8WgMTGz7C/C1MhsFdkDywoF+NMuYKgUSKgAAAAAAAAAAEAAAAAAAAAAAAAAAAAAAAAAAAAAAAAAAAAAAAAAAAAKIqURUAAAAAAAAAAAAAAAAAAAAAAAAAAAAAAAAAAAAAAAFAP/9k="/>
          <p:cNvSpPr>
            <a:spLocks noChangeAspect="1" noChangeArrowheads="1"/>
          </p:cNvSpPr>
          <p:nvPr/>
        </p:nvSpPr>
        <p:spPr bwMode="auto">
          <a:xfrm>
            <a:off x="155575" y="-144462"/>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 name="AutoShape 4" descr="data:image/jpeg;base64,/9j/4AAQSkZJRgABAQAAAQABAAD/2wCEAAkGBw8QDhAMDw8NDQ8ODg0NDQ0NDQ8PDQ8NFBEXFxURFBQYHCggGBomGxMVITEiJSkrLi8uGB8/ODMsOSgtLiwBCgoKDg0OFxAQFywkHyUsKyw3LC03LCwsLCwsLCwsLC0sLCw3LCwsLCw1LCwsLCwsLCwsNTUrLCwsLCw3LCwrK//AABEIAMkA+wMBIgACEQEDEQH/xAAcAAEAAQUBAQAAAAAAAAAAAAAAAgEDBQYHBAj/xABEEAACAQMABwILAwgLAQAAAAAAAQIDBBEFBhIhMUFRYXEHEyIyQlJygZGxwRSh0SVTYnSSs8LwJDNDRGNkc4Kio7IV/8QAGQEBAAMBAQAAAAAAAAAAAAAAAAECAwQF/8QAIREBAQACAgICAwEAAAAAAAAAAAECEQMSMUEEIRMUIlH/2gAMAwEAAhEDEQA/AO4gAAAAAAAAAAAAAAAAAAAAAAAAAAAAAAAAAAAAKSzyx7yOJdY/BkwBDEuq+DJgAAAAAAAAAAAAAAAAAAAAAAAAAAAAAAAAAAAAAAAAAAAAAAAAAAAAAAAAAAAAAAAAAAAAAAAAAAAAAAAAAAAAAAAAAAAAAAAAAAAAMNrLrFSsYRlNOpOo8QpReJOPpSfRL8D16a0pStKEriq90d0YrzpzfCEe1/icF1r1grV6068pLxkmnu3xhFcKcexfj1Zjy8nX6nlW11mGvdN7/ETw+aqRf0Li15o86NZdzg/qcn0DpiNSPHCziUecJfgzOnFl8jlxurVO1b8teLbnSuF/tpv+InHXW09W4XfTj9JHPiSK/t8h3rocdcrP1qq76UvoXFrdY/nZLvo1fojTLCjBwy4xby1lpNno+z0/Uh+yh+9yf5D8lbdHWqxf9ul306q/hMxCaklKLUoyScZJ5TT4NM5x4iHqQ/ZRitZ9ZnY2+zCpOM5JqlCE2lFP0sL3/wAo04/m5W6uKZm68DRvBhrb9soK1ryzc0YJqTeXWordtZ5yW5PrufNm8nfjlMpuNAAFgAAAAAAAAAAAAAAAAAAAAAC3cV4U4Sq1JKEIRcpylwUVxZcOT+EPWxVpO1oyzQpy8qSe6tVXP2E+HV7+hnyckwm0W6YfXbWeV3W2lmNKGY0Kb9GPOcv0n93z55f19p7C4ek+r6Hq0ldvLin5T859EeSjSOXGW/1VErCpKlJTj3NcpLozeNE6QjOK37nuWeMX6rNM2C/Z3LpSyt8X58eq695Xkw7Qs26ASRjtHXqnFLOcryZdV07z3JnFZpRl9GPyWu36HsMHDSUKEZTn5u5uWUlFLm8kIa22j4VIPuqU39SnW30hktLaRhbUZV6j3RW5c5S5JHINLX9S6rSr1HnLeyuUY8kjKa16bld1nFbqNNuMI53Pfx/n6GJjTO7g4+k3fK+M09mrulKltXp1KctidOSnSlyzzi+qaysdGz6R1Z05TvraFzT3PzatPOXTqpb4v45T5po+X6kDpHg+vq9lcQnUaVvWio3KT2vJw9meFzTfwbN8eSYZffirS6dtBGnNSSlFqUZJSjJPKafBpkjrXAAAAAAAAAAAAAAAAAAAANd121g+xW6cP66ttQpNryYYXlTfdlYXVkZZTGbownhF1qVKMrGjLy2sXM4vfGLX9Uv0nz6Lv3cb0le49p7orkkeu/u3NuTblluTcnlyk3vk31ZglFyk5S3vJxbueXas/KlGnne97e9tnqjEQgXoxJtSjskJRL+yUlEjaEtH3jpSw87De/8ARfrI3CzuVNcVnGcrhJdUaROJ7dFX7ptQk8Rz5EvVfTuM+TDt9xFjcascpp709zRpuldDqlU24LyG8tLkbbb1lNdGuK+pG4oqSaaMMMrjUT6aIqW/3lxRM9VsUnwLTtUdHfa22FlSb5Gz6IvNqCjLdKKS7zw+IRet47Lyimd7RFb/AKqazO2ao1W5W8n3uk36S6rqvh29JpzUoqUWpRkk4yTymnwaZw6lPKybLqvrUrR+JrTTt5Pm1mk36S7Oq+Hbpwc/X+cvCccvTpwKQkmlJNNNJprg0+DKnoNAAAAAAAAAAAAAAAKAVMTp7V+2vlCNzGclScnFRqShvljOdnjwRlcjJFkv1RrVLUHRUf7pGX+pVrVP/UmcJ0zbRp3l1TglGELq5hCK4Rgqskku5JH03k+cNY4f0+8/XLr97Iw5ZJJqK1jIxLiiVUSaic+1Udki0XcFHEDzyiWZxPXKJalEmUe7Q+kXFqnJ71uhJ816rM3V0vTjuam2uKSWM9+TTrmHkS9l95456Trv0o5wltbK2nhcWVvFMrs1tuNfSkZcIP3yR5ZXsvVivizUZ3dZ8ak/c9n5FiSk/OlKXtSb+ZecENNsq6RS86pTj3uK+Z5p6Ypr+1z7Kk/kjW1RJqmW/FinTpWqGq1fSlGVzRq0oUoVpUJOs6m25qMZNqKT3YmuZtdv4J/zt77qVvh/tSl9D0eAuONFVO29rP8A66a+h0Q2x4cNLSRGhTUIRgt6hGMU+xLBMoVNkqgoVAAAAAAAAAAACjKNlWRYDIyQbGQJ5PnrWeH5QvP1y6/eyPoHaOCa1R/KF5+t3D+NRmHP4iuTEKJJIrgrg5NqqYKNE8FMAWmiDiX2iDROx5LmPkS9l/IxDgZy5XkS9lmHaNcKmLOwNkvYGC20rWySUSeCUYjY7p4FljRL7buu/ugb6maD4IZY0Ul/mK7+RvMJnRj4i0X0VIxJlgAAAAAAAAAAAAAUZFkmRYFtkJMlM81abAnKZw/WpflC77biq/jI63dVZHMtY9E1/tFWso7cak3NNNZ39UzHnxtk0rk1zBXBdqUpR86Mo96aXxIYOOyzyqjgNEsFCEINEWi4UaCXmuV5EvZZiMGauV5EvZZh2jXBMQwME8DBcRwSiiqRKEd+OL6LewOzeC2eNGQX+NXf/I3ijM5pqDeKnaQotpSU6knFvfvllbjfLK4ydOPiLxm4MuHnoyPQiwAAAAAAAAAAAAABRlQBblEsVKZ6sFHEDE17fJiruwb5G0SplqVBAaHdaGzyMPdavxfoLPVLD+J02pZp8jyVtHJ8gOU3GgMea5Ls4r7954KuiqseGzL4xf1OqV9FLoY+tonsM7xYX0jUcwqW848YSXuz8iydHq6H7Dx19ARlxin3pMzvx56qOrQLmPkS9lmIcTpVXVWDTWJLO57Mnw95ap6n0lwi++T2n95GPDZ7OrncKUpebFvuW74nqo6LqS5Y+9nRqercVyPXS0IlyNZxxOmgWur7fFN95m7PQKXLHcjcaWikuR7aOj10LySeEtfsNFbONxtGjYSjjey9QsuwyNvbYJHrtZbj2IsUqeC+gKgAAAAAAAAAAAAAAAAAAUwVAFMEXAmAPPOijzztUe/BTZAxU7JdC07BdDM7I2AMJ/8APXQp9g7DOeLRTxaAwn2DsJKx7DM+LQ8WgMTGz7C/C1MhsFdkDywoF+NMuYKgUSKgAAAAAAAAAAEAAAAAAAAAAAAAAAAAAAAAAAAAAAAAAAAAAAAAAAAAKIqURUAAAAAAAAAAAAAAAAAAAAAAAAAAAAAAAAAAAAAAAFAP/9k="/>
          <p:cNvSpPr>
            <a:spLocks noChangeAspect="1" noChangeArrowheads="1"/>
          </p:cNvSpPr>
          <p:nvPr/>
        </p:nvSpPr>
        <p:spPr bwMode="auto">
          <a:xfrm>
            <a:off x="307975" y="7938"/>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8" name="Picture 6" descr="http://www.photosinbox.com/download/eco-house.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513542" y="2305051"/>
            <a:ext cx="2114550" cy="1790700"/>
          </a:xfrm>
          <a:prstGeom prst="rect">
            <a:avLst/>
          </a:prstGeom>
          <a:noFill/>
          <a:extLst>
            <a:ext uri="{909E8E84-426E-40dd-AFC4-6F175D3DCCD1}">
              <a14:hiddenFill xmlns="" xmlns:a14="http://schemas.microsoft.com/office/drawing/2010/main">
                <a:solidFill>
                  <a:srgbClr val="FFFFFF"/>
                </a:solidFill>
              </a14:hiddenFill>
            </a:ext>
          </a:extLst>
        </p:spPr>
      </p:pic>
      <p:pic>
        <p:nvPicPr>
          <p:cNvPr id="9" name="Picture 6" descr="http://www.photosinbox.com/download/eco-house.jpg"/>
          <p:cNvPicPr>
            <a:picLocks noChangeAspect="1" noChangeArrowheads="1"/>
          </p:cNvPicPr>
          <p:nvPr/>
        </p:nvPicPr>
        <p:blipFill rotWithShape="1">
          <a:blip r:embed="rId3" cstate="screen">
            <a:duotone>
              <a:schemeClr val="accent1">
                <a:shade val="45000"/>
                <a:satMod val="135000"/>
              </a:schemeClr>
              <a:prstClr val="white"/>
            </a:duotone>
            <a:extLst>
              <a:ext uri="{28A0092B-C50C-407E-A947-70E740481C1C}">
                <a14:useLocalDpi xmlns:a14="http://schemas.microsoft.com/office/drawing/2010/main"/>
              </a:ext>
            </a:extLst>
          </a:blip>
          <a:srcRect/>
          <a:stretch/>
        </p:blipFill>
        <p:spPr bwMode="auto">
          <a:xfrm>
            <a:off x="4566709" y="2305051"/>
            <a:ext cx="2114550" cy="1790700"/>
          </a:xfrm>
          <a:prstGeom prst="rect">
            <a:avLst/>
          </a:prstGeom>
          <a:noFill/>
          <a:extLst>
            <a:ext uri="{909E8E84-426E-40dd-AFC4-6F175D3DCCD1}">
              <a14:hiddenFill xmlns="" xmlns:a14="http://schemas.microsoft.com/office/drawing/2010/main">
                <a:solidFill>
                  <a:srgbClr val="FFFFFF"/>
                </a:solidFill>
              </a14:hiddenFill>
            </a:ext>
          </a:extLst>
        </p:spPr>
      </p:pic>
      <p:pic>
        <p:nvPicPr>
          <p:cNvPr id="10" name="Picture 6" descr="http://www.photosinbox.com/download/eco-house.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6619875" y="2305051"/>
            <a:ext cx="2114550" cy="1790700"/>
          </a:xfrm>
          <a:prstGeom prst="rect">
            <a:avLst/>
          </a:prstGeom>
          <a:noFill/>
          <a:extLst>
            <a:ext uri="{909E8E84-426E-40dd-AFC4-6F175D3DCCD1}">
              <a14:hiddenFill xmlns="" xmlns:a14="http://schemas.microsoft.com/office/drawing/2010/main">
                <a:solidFill>
                  <a:srgbClr val="FFFFFF"/>
                </a:solidFill>
              </a14:hiddenFill>
            </a:ext>
          </a:extLst>
        </p:spPr>
      </p:pic>
      <p:sp>
        <p:nvSpPr>
          <p:cNvPr id="7" name="Rectangle 6"/>
          <p:cNvSpPr/>
          <p:nvPr/>
        </p:nvSpPr>
        <p:spPr bwMode="auto">
          <a:xfrm>
            <a:off x="4566709" y="1752600"/>
            <a:ext cx="2114550" cy="2667000"/>
          </a:xfrm>
          <a:prstGeom prst="rect">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dirty="0">
              <a:ln>
                <a:noFill/>
              </a:ln>
              <a:solidFill>
                <a:schemeClr val="tx1"/>
              </a:solidFill>
              <a:effectLst/>
              <a:latin typeface="Arial" charset="0"/>
            </a:endParaRPr>
          </a:p>
        </p:txBody>
      </p:sp>
      <p:pic>
        <p:nvPicPr>
          <p:cNvPr id="12" name="Picture 6" descr="http://www.photosinbox.com/download/eco-house.jpg"/>
          <p:cNvPicPr>
            <a:picLocks noChangeAspect="1" noChangeArrowheads="1"/>
          </p:cNvPicPr>
          <p:nvPr/>
        </p:nvPicPr>
        <p:blipFill rotWithShape="1">
          <a:blip r:embed="rId3" cstate="screen">
            <a:duotone>
              <a:schemeClr val="accent1">
                <a:shade val="45000"/>
                <a:satMod val="135000"/>
              </a:schemeClr>
              <a:prstClr val="white"/>
            </a:duotone>
            <a:extLst>
              <a:ext uri="{28A0092B-C50C-407E-A947-70E740481C1C}">
                <a14:useLocalDpi xmlns:a14="http://schemas.microsoft.com/office/drawing/2010/main"/>
              </a:ext>
            </a:extLst>
          </a:blip>
          <a:srcRect/>
          <a:stretch/>
        </p:blipFill>
        <p:spPr bwMode="auto">
          <a:xfrm>
            <a:off x="460375" y="2305051"/>
            <a:ext cx="2114550" cy="1790700"/>
          </a:xfrm>
          <a:prstGeom prst="rect">
            <a:avLst/>
          </a:prstGeom>
          <a:noFill/>
          <a:extLst>
            <a:ext uri="{909E8E84-426E-40dd-AFC4-6F175D3DCCD1}">
              <a14:hiddenFill xmlns="" xmlns:a14="http://schemas.microsoft.com/office/drawing/2010/main">
                <a:solidFill>
                  <a:srgbClr val="FFFFFF"/>
                </a:solidFill>
              </a14:hiddenFill>
            </a:ext>
          </a:extLst>
        </p:spPr>
      </p:pic>
      <p:sp>
        <p:nvSpPr>
          <p:cNvPr id="13" name="Rectangle 12"/>
          <p:cNvSpPr/>
          <p:nvPr/>
        </p:nvSpPr>
        <p:spPr bwMode="auto">
          <a:xfrm>
            <a:off x="460375" y="1752600"/>
            <a:ext cx="2114550" cy="2667000"/>
          </a:xfrm>
          <a:prstGeom prst="rect">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dirty="0">
              <a:ln>
                <a:noFill/>
              </a:ln>
              <a:solidFill>
                <a:schemeClr val="tx1"/>
              </a:solidFill>
              <a:effectLst/>
              <a:latin typeface="Arial" charset="0"/>
            </a:endParaRPr>
          </a:p>
        </p:txBody>
      </p:sp>
      <p:sp>
        <p:nvSpPr>
          <p:cNvPr id="14" name="Rectangle 13"/>
          <p:cNvSpPr/>
          <p:nvPr/>
        </p:nvSpPr>
        <p:spPr>
          <a:xfrm>
            <a:off x="1485900" y="3"/>
            <a:ext cx="6172200" cy="244231"/>
          </a:xfrm>
          <a:prstGeom prst="rect">
            <a:avLst/>
          </a:prstGeom>
          <a:solidFill>
            <a:srgbClr val="CA020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6" name="Picture 15"/>
          <p:cNvPicPr>
            <a:picLocks noChangeAspect="1"/>
          </p:cNvPicPr>
          <p:nvPr/>
        </p:nvPicPr>
        <p:blipFill>
          <a:blip r:embed="rId4"/>
          <a:stretch>
            <a:fillRect/>
          </a:stretch>
        </p:blipFill>
        <p:spPr>
          <a:xfrm>
            <a:off x="0" y="4451894"/>
            <a:ext cx="9235440" cy="2507128"/>
          </a:xfrm>
          <a:prstGeom prst="rect">
            <a:avLst/>
          </a:prstGeom>
        </p:spPr>
      </p:pic>
      <p:grpSp>
        <p:nvGrpSpPr>
          <p:cNvPr id="15" name="Group 14">
            <a:extLst>
              <a:ext uri="{FF2B5EF4-FFF2-40B4-BE49-F238E27FC236}">
                <a16:creationId xmlns:a16="http://schemas.microsoft.com/office/drawing/2014/main" id="{E3CB7837-A204-2F47-9E92-AD22C2F54A8D}"/>
              </a:ext>
            </a:extLst>
          </p:cNvPr>
          <p:cNvGrpSpPr/>
          <p:nvPr/>
        </p:nvGrpSpPr>
        <p:grpSpPr>
          <a:xfrm>
            <a:off x="165574" y="6705600"/>
            <a:ext cx="7302026" cy="196778"/>
            <a:chOff x="165574" y="6705600"/>
            <a:chExt cx="7302026" cy="196778"/>
          </a:xfrm>
        </p:grpSpPr>
        <p:pic>
          <p:nvPicPr>
            <p:cNvPr id="17" name="Picture 16">
              <a:extLst>
                <a:ext uri="{FF2B5EF4-FFF2-40B4-BE49-F238E27FC236}">
                  <a16:creationId xmlns:a16="http://schemas.microsoft.com/office/drawing/2014/main" id="{3643E276-6D83-EA4D-91D5-4AA05B64CEF9}"/>
                </a:ext>
              </a:extLst>
            </p:cNvPr>
            <p:cNvPicPr>
              <a:picLocks noChangeAspect="1"/>
            </p:cNvPicPr>
            <p:nvPr/>
          </p:nvPicPr>
          <p:blipFill rotWithShape="1">
            <a:blip r:embed="rId5"/>
            <a:srcRect t="14566"/>
            <a:stretch/>
          </p:blipFill>
          <p:spPr>
            <a:xfrm>
              <a:off x="186549" y="6705600"/>
              <a:ext cx="7281051" cy="196778"/>
            </a:xfrm>
            <a:prstGeom prst="rect">
              <a:avLst/>
            </a:prstGeom>
          </p:spPr>
        </p:pic>
        <p:sp>
          <p:nvSpPr>
            <p:cNvPr id="18" name="TextBox 17">
              <a:extLst>
                <a:ext uri="{FF2B5EF4-FFF2-40B4-BE49-F238E27FC236}">
                  <a16:creationId xmlns:a16="http://schemas.microsoft.com/office/drawing/2014/main" id="{29DEA000-2924-3B49-90AA-BC23B0641846}"/>
                </a:ext>
              </a:extLst>
            </p:cNvPr>
            <p:cNvSpPr txBox="1"/>
            <p:nvPr/>
          </p:nvSpPr>
          <p:spPr>
            <a:xfrm>
              <a:off x="165574" y="6705600"/>
              <a:ext cx="6463826" cy="169277"/>
            </a:xfrm>
            <a:prstGeom prst="rect">
              <a:avLst/>
            </a:prstGeom>
            <a:noFill/>
          </p:spPr>
          <p:txBody>
            <a:bodyPr wrap="square" rtlCol="0">
              <a:spAutoFit/>
            </a:bodyPr>
            <a:lstStyle/>
            <a:p>
              <a:r>
                <a:rPr lang="en-US" sz="500" dirty="0">
                  <a:latin typeface="Arial" panose="020B0604020202020204" pitchFamily="34" charset="0"/>
                  <a:cs typeface="Arial" panose="020B0604020202020204" pitchFamily="34" charset="0"/>
                </a:rPr>
                <a:t>© </a:t>
              </a:r>
              <a:r>
                <a:rPr lang="en-US" sz="500" dirty="0"/>
                <a:t>2026 MPHI. Sound Off with the Home Fire Safety Patrol made possible by funding from the USDHS/FEMA, Award No. EMW-2024-FP-00140, </a:t>
              </a:r>
              <a:r>
                <a:rPr lang="en-US" sz="500" dirty="0">
                  <a:latin typeface="Arial" panose="020B0604020202020204" pitchFamily="34" charset="0"/>
                  <a:cs typeface="Arial" panose="020B0604020202020204" pitchFamily="34" charset="0"/>
                </a:rPr>
                <a:t>with generous support from First Alert.</a:t>
              </a:r>
            </a:p>
          </p:txBody>
        </p:sp>
      </p:grpSp>
    </p:spTree>
    <p:extLst>
      <p:ext uri="{BB962C8B-B14F-4D97-AF65-F5344CB8AC3E}">
        <p14:creationId xmlns:p14="http://schemas.microsoft.com/office/powerpoint/2010/main" val="6984045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1143000"/>
          </a:xfrm>
        </p:spPr>
        <p:txBody>
          <a:bodyPr/>
          <a:lstStyle/>
          <a:p>
            <a:r>
              <a:rPr lang="en-US" sz="3600" b="1" dirty="0">
                <a:latin typeface="Calibri" pitchFamily="34" charset="0"/>
                <a:cs typeface="Calibri" pitchFamily="34" charset="0"/>
              </a:rPr>
              <a:t>Dead and Missing Smoke Alarms</a:t>
            </a:r>
          </a:p>
        </p:txBody>
      </p:sp>
      <p:sp>
        <p:nvSpPr>
          <p:cNvPr id="4" name="Slide Number Placeholder 3"/>
          <p:cNvSpPr>
            <a:spLocks noGrp="1"/>
          </p:cNvSpPr>
          <p:nvPr>
            <p:ph type="sldNum" sz="quarter" idx="4294967295"/>
          </p:nvPr>
        </p:nvSpPr>
        <p:spPr>
          <a:xfrm>
            <a:off x="8626671" y="6593559"/>
            <a:ext cx="400050" cy="168275"/>
          </a:xfrm>
          <a:prstGeom prst="rect">
            <a:avLst/>
          </a:prstGeom>
        </p:spPr>
        <p:txBody>
          <a:bodyPr/>
          <a:lstStyle/>
          <a:p>
            <a:pPr>
              <a:defRPr/>
            </a:pPr>
            <a:fld id="{91B08BE5-9F10-4666-B823-88B872EBA487}" type="slidenum">
              <a:rPr lang="en-US" smtClean="0">
                <a:solidFill>
                  <a:srgbClr val="47B6C6"/>
                </a:solidFill>
              </a:rPr>
              <a:pPr>
                <a:defRPr/>
              </a:pPr>
              <a:t>23</a:t>
            </a:fld>
            <a:endParaRPr lang="en-US" dirty="0">
              <a:solidFill>
                <a:srgbClr val="47B6C6"/>
              </a:solidFill>
            </a:endParaRPr>
          </a:p>
        </p:txBody>
      </p:sp>
      <p:pic>
        <p:nvPicPr>
          <p:cNvPr id="7170" name="Picture 2" descr="C:\Users\slynch\AppData\Local\Temp\SNAGHTML3073e8.PNG"/>
          <p:cNvPicPr>
            <a:picLocks noChangeAspect="1" noChangeArrowheads="1"/>
          </p:cNvPicPr>
          <p:nvPr/>
        </p:nvPicPr>
        <p:blipFill>
          <a:blip r:embed="rId3" cstate="screen">
            <a:clrChange>
              <a:clrFrom>
                <a:srgbClr val="FFFBFF"/>
              </a:clrFrom>
              <a:clrTo>
                <a:srgbClr val="FFFBFF">
                  <a:alpha val="0"/>
                </a:srgbClr>
              </a:clrTo>
            </a:clrChange>
            <a:extLst>
              <a:ext uri="{28A0092B-C50C-407E-A947-70E740481C1C}">
                <a14:useLocalDpi xmlns:a14="http://schemas.microsoft.com/office/drawing/2010/main"/>
              </a:ext>
            </a:extLst>
          </a:blip>
          <a:srcRect/>
          <a:stretch>
            <a:fillRect/>
          </a:stretch>
        </p:blipFill>
        <p:spPr bwMode="auto">
          <a:xfrm>
            <a:off x="1981200" y="457200"/>
            <a:ext cx="5486400" cy="5638800"/>
          </a:xfrm>
          <a:prstGeom prst="rect">
            <a:avLst/>
          </a:prstGeom>
          <a:noFill/>
          <a:extLst>
            <a:ext uri="{909E8E84-426E-40dd-AFC4-6F175D3DCCD1}">
              <a14:hiddenFill xmlns="" xmlns:a14="http://schemas.microsoft.com/office/drawing/2010/main">
                <a:solidFill>
                  <a:srgbClr val="FFFFFF"/>
                </a:solidFill>
              </a14:hiddenFill>
            </a:ext>
          </a:extLst>
        </p:spPr>
      </p:pic>
      <p:sp>
        <p:nvSpPr>
          <p:cNvPr id="5" name="Rectangle 4"/>
          <p:cNvSpPr/>
          <p:nvPr/>
        </p:nvSpPr>
        <p:spPr>
          <a:xfrm>
            <a:off x="1485900" y="3"/>
            <a:ext cx="6172200" cy="244231"/>
          </a:xfrm>
          <a:prstGeom prst="rect">
            <a:avLst/>
          </a:prstGeom>
          <a:solidFill>
            <a:srgbClr val="CA020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8" name="Picture 7"/>
          <p:cNvPicPr>
            <a:picLocks noChangeAspect="1"/>
          </p:cNvPicPr>
          <p:nvPr/>
        </p:nvPicPr>
        <p:blipFill>
          <a:blip r:embed="rId4"/>
          <a:stretch>
            <a:fillRect/>
          </a:stretch>
        </p:blipFill>
        <p:spPr>
          <a:xfrm>
            <a:off x="0" y="4451894"/>
            <a:ext cx="9235440" cy="2507128"/>
          </a:xfrm>
          <a:prstGeom prst="rect">
            <a:avLst/>
          </a:prstGeom>
        </p:spPr>
      </p:pic>
      <p:grpSp>
        <p:nvGrpSpPr>
          <p:cNvPr id="7" name="Group 6">
            <a:extLst>
              <a:ext uri="{FF2B5EF4-FFF2-40B4-BE49-F238E27FC236}">
                <a16:creationId xmlns:a16="http://schemas.microsoft.com/office/drawing/2014/main" id="{D9AB0C7B-0467-0A40-BEAF-68F56A4D25ED}"/>
              </a:ext>
            </a:extLst>
          </p:cNvPr>
          <p:cNvGrpSpPr/>
          <p:nvPr/>
        </p:nvGrpSpPr>
        <p:grpSpPr>
          <a:xfrm>
            <a:off x="165574" y="6705600"/>
            <a:ext cx="7302026" cy="196778"/>
            <a:chOff x="165574" y="6705600"/>
            <a:chExt cx="7302026" cy="196778"/>
          </a:xfrm>
        </p:grpSpPr>
        <p:pic>
          <p:nvPicPr>
            <p:cNvPr id="9" name="Picture 8">
              <a:extLst>
                <a:ext uri="{FF2B5EF4-FFF2-40B4-BE49-F238E27FC236}">
                  <a16:creationId xmlns:a16="http://schemas.microsoft.com/office/drawing/2014/main" id="{27909931-2FB6-E54F-B18C-99D18FA4092D}"/>
                </a:ext>
              </a:extLst>
            </p:cNvPr>
            <p:cNvPicPr>
              <a:picLocks noChangeAspect="1"/>
            </p:cNvPicPr>
            <p:nvPr/>
          </p:nvPicPr>
          <p:blipFill rotWithShape="1">
            <a:blip r:embed="rId5"/>
            <a:srcRect t="14566"/>
            <a:stretch/>
          </p:blipFill>
          <p:spPr>
            <a:xfrm>
              <a:off x="186549" y="6705600"/>
              <a:ext cx="7281051" cy="196778"/>
            </a:xfrm>
            <a:prstGeom prst="rect">
              <a:avLst/>
            </a:prstGeom>
          </p:spPr>
        </p:pic>
        <p:sp>
          <p:nvSpPr>
            <p:cNvPr id="10" name="TextBox 9">
              <a:extLst>
                <a:ext uri="{FF2B5EF4-FFF2-40B4-BE49-F238E27FC236}">
                  <a16:creationId xmlns:a16="http://schemas.microsoft.com/office/drawing/2014/main" id="{1E41247A-6A9F-884A-80E9-7AE2BEFD64A8}"/>
                </a:ext>
              </a:extLst>
            </p:cNvPr>
            <p:cNvSpPr txBox="1"/>
            <p:nvPr/>
          </p:nvSpPr>
          <p:spPr>
            <a:xfrm>
              <a:off x="165574" y="6705600"/>
              <a:ext cx="6463826" cy="169277"/>
            </a:xfrm>
            <a:prstGeom prst="rect">
              <a:avLst/>
            </a:prstGeom>
            <a:noFill/>
          </p:spPr>
          <p:txBody>
            <a:bodyPr wrap="square" rtlCol="0">
              <a:spAutoFit/>
            </a:bodyPr>
            <a:lstStyle/>
            <a:p>
              <a:r>
                <a:rPr lang="en-US" sz="500" dirty="0">
                  <a:latin typeface="Arial" panose="020B0604020202020204" pitchFamily="34" charset="0"/>
                  <a:cs typeface="Arial" panose="020B0604020202020204" pitchFamily="34" charset="0"/>
                </a:rPr>
                <a:t>© </a:t>
              </a:r>
              <a:r>
                <a:rPr lang="en-US" sz="500" dirty="0"/>
                <a:t>2026 MPHI. Sound Off with the Home Fire Safety Patrol made possible by funding from the USDHS/FEMA, Award No. EMW-2024-FP-00140, </a:t>
              </a:r>
              <a:r>
                <a:rPr lang="en-US" sz="500" dirty="0">
                  <a:latin typeface="Arial" panose="020B0604020202020204" pitchFamily="34" charset="0"/>
                  <a:cs typeface="Arial" panose="020B0604020202020204" pitchFamily="34" charset="0"/>
                </a:rPr>
                <a:t>with generous support from First Alert.</a:t>
              </a:r>
            </a:p>
          </p:txBody>
        </p:sp>
      </p:grpSp>
    </p:spTree>
    <p:extLst>
      <p:ext uri="{BB962C8B-B14F-4D97-AF65-F5344CB8AC3E}">
        <p14:creationId xmlns:p14="http://schemas.microsoft.com/office/powerpoint/2010/main" val="38198812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1143000"/>
          </a:xfrm>
        </p:spPr>
        <p:txBody>
          <a:bodyPr/>
          <a:lstStyle/>
          <a:p>
            <a:r>
              <a:rPr lang="en-US" sz="3600" b="1" dirty="0">
                <a:latin typeface="Calibri" pitchFamily="34" charset="0"/>
                <a:cs typeface="Calibri" pitchFamily="34" charset="0"/>
              </a:rPr>
              <a:t>Ask a Firefighter for Help…</a:t>
            </a:r>
          </a:p>
        </p:txBody>
      </p:sp>
      <p:sp>
        <p:nvSpPr>
          <p:cNvPr id="4" name="Slide Number Placeholder 3"/>
          <p:cNvSpPr>
            <a:spLocks noGrp="1"/>
          </p:cNvSpPr>
          <p:nvPr>
            <p:ph type="sldNum" sz="quarter" idx="4294967295"/>
          </p:nvPr>
        </p:nvSpPr>
        <p:spPr>
          <a:xfrm>
            <a:off x="8626671" y="6593559"/>
            <a:ext cx="400050" cy="168275"/>
          </a:xfrm>
          <a:prstGeom prst="rect">
            <a:avLst/>
          </a:prstGeom>
        </p:spPr>
        <p:txBody>
          <a:bodyPr/>
          <a:lstStyle/>
          <a:p>
            <a:pPr>
              <a:defRPr/>
            </a:pPr>
            <a:fld id="{91B08BE5-9F10-4666-B823-88B872EBA487}" type="slidenum">
              <a:rPr lang="en-US" smtClean="0">
                <a:solidFill>
                  <a:srgbClr val="47B6C6"/>
                </a:solidFill>
              </a:rPr>
              <a:pPr>
                <a:defRPr/>
              </a:pPr>
              <a:t>24</a:t>
            </a:fld>
            <a:endParaRPr lang="en-US" dirty="0">
              <a:solidFill>
                <a:srgbClr val="47B6C6"/>
              </a:solidFill>
            </a:endParaRPr>
          </a:p>
        </p:txBody>
      </p:sp>
      <p:sp>
        <p:nvSpPr>
          <p:cNvPr id="5" name="Rectangle 4"/>
          <p:cNvSpPr/>
          <p:nvPr/>
        </p:nvSpPr>
        <p:spPr>
          <a:xfrm>
            <a:off x="1485900" y="3"/>
            <a:ext cx="6172200" cy="244231"/>
          </a:xfrm>
          <a:prstGeom prst="rect">
            <a:avLst/>
          </a:prstGeom>
          <a:solidFill>
            <a:srgbClr val="CA020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7" name="Content Placeholder 4" descr="V54266-HamPhoto-4400.jpg"/>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a:off x="304800" y="1544048"/>
            <a:ext cx="3048000" cy="3919263"/>
          </a:xfrm>
          <a:prstGeom prst="rect">
            <a:avLst/>
          </a:prstGeom>
          <a:solidFill>
            <a:srgbClr val="FFFFFF">
              <a:shade val="85000"/>
            </a:srgbClr>
          </a:solidFill>
          <a:ln>
            <a:noFill/>
          </a:ln>
          <a:effectLst/>
        </p:spPr>
      </p:pic>
      <p:sp>
        <p:nvSpPr>
          <p:cNvPr id="3" name="TextBox 2"/>
          <p:cNvSpPr txBox="1"/>
          <p:nvPr/>
        </p:nvSpPr>
        <p:spPr>
          <a:xfrm>
            <a:off x="3467100" y="1371600"/>
            <a:ext cx="4191000" cy="4524315"/>
          </a:xfrm>
          <a:prstGeom prst="rect">
            <a:avLst/>
          </a:prstGeom>
          <a:noFill/>
        </p:spPr>
        <p:txBody>
          <a:bodyPr wrap="square" rtlCol="0">
            <a:spAutoFit/>
          </a:bodyPr>
          <a:lstStyle/>
          <a:p>
            <a:pPr marL="457200" indent="-457200">
              <a:buFont typeface="Arial" pitchFamily="34" charset="0"/>
              <a:buChar char="•"/>
            </a:pPr>
            <a:r>
              <a:rPr lang="en-US" sz="2800" dirty="0"/>
              <a:t>If your home does not have smoke alarms, your local fire department may be able to help you.</a:t>
            </a:r>
          </a:p>
          <a:p>
            <a:endParaRPr lang="en-US" sz="2800" dirty="0"/>
          </a:p>
          <a:p>
            <a:pPr marL="457200" indent="-457200">
              <a:buFont typeface="Arial" pitchFamily="34" charset="0"/>
              <a:buChar char="•"/>
            </a:pPr>
            <a:r>
              <a:rPr lang="en-US" sz="2800" dirty="0"/>
              <a:t>Firefighters want every family to have working smoke alarms.</a:t>
            </a:r>
          </a:p>
          <a:p>
            <a:pPr marL="285750" indent="-285750">
              <a:buFontTx/>
              <a:buChar char="-"/>
            </a:pPr>
            <a:endParaRPr lang="en-US" dirty="0"/>
          </a:p>
          <a:p>
            <a:pPr marL="285750" indent="-285750">
              <a:buFontTx/>
              <a:buChar char="-"/>
            </a:pPr>
            <a:endParaRPr lang="en-US" dirty="0"/>
          </a:p>
        </p:txBody>
      </p:sp>
      <p:pic>
        <p:nvPicPr>
          <p:cNvPr id="9" name="Picture 8"/>
          <p:cNvPicPr>
            <a:picLocks noChangeAspect="1"/>
          </p:cNvPicPr>
          <p:nvPr/>
        </p:nvPicPr>
        <p:blipFill>
          <a:blip r:embed="rId4"/>
          <a:stretch>
            <a:fillRect/>
          </a:stretch>
        </p:blipFill>
        <p:spPr>
          <a:xfrm>
            <a:off x="0" y="4451894"/>
            <a:ext cx="9235440" cy="2507128"/>
          </a:xfrm>
          <a:prstGeom prst="rect">
            <a:avLst/>
          </a:prstGeom>
        </p:spPr>
      </p:pic>
      <p:grpSp>
        <p:nvGrpSpPr>
          <p:cNvPr id="8" name="Group 7">
            <a:extLst>
              <a:ext uri="{FF2B5EF4-FFF2-40B4-BE49-F238E27FC236}">
                <a16:creationId xmlns:a16="http://schemas.microsoft.com/office/drawing/2014/main" id="{77A7FD94-B512-2D45-8747-5D6E36468260}"/>
              </a:ext>
            </a:extLst>
          </p:cNvPr>
          <p:cNvGrpSpPr/>
          <p:nvPr/>
        </p:nvGrpSpPr>
        <p:grpSpPr>
          <a:xfrm>
            <a:off x="165574" y="6705600"/>
            <a:ext cx="7302026" cy="196778"/>
            <a:chOff x="165574" y="6705600"/>
            <a:chExt cx="7302026" cy="196778"/>
          </a:xfrm>
        </p:grpSpPr>
        <p:pic>
          <p:nvPicPr>
            <p:cNvPr id="10" name="Picture 9">
              <a:extLst>
                <a:ext uri="{FF2B5EF4-FFF2-40B4-BE49-F238E27FC236}">
                  <a16:creationId xmlns:a16="http://schemas.microsoft.com/office/drawing/2014/main" id="{091E5D0A-4B19-0C4F-B68E-F23B8AF5A11E}"/>
                </a:ext>
              </a:extLst>
            </p:cNvPr>
            <p:cNvPicPr>
              <a:picLocks noChangeAspect="1"/>
            </p:cNvPicPr>
            <p:nvPr/>
          </p:nvPicPr>
          <p:blipFill rotWithShape="1">
            <a:blip r:embed="rId5"/>
            <a:srcRect t="14566"/>
            <a:stretch/>
          </p:blipFill>
          <p:spPr>
            <a:xfrm>
              <a:off x="186549" y="6705600"/>
              <a:ext cx="7281051" cy="196778"/>
            </a:xfrm>
            <a:prstGeom prst="rect">
              <a:avLst/>
            </a:prstGeom>
          </p:spPr>
        </p:pic>
        <p:sp>
          <p:nvSpPr>
            <p:cNvPr id="11" name="TextBox 10">
              <a:extLst>
                <a:ext uri="{FF2B5EF4-FFF2-40B4-BE49-F238E27FC236}">
                  <a16:creationId xmlns:a16="http://schemas.microsoft.com/office/drawing/2014/main" id="{4305E2C4-E439-5844-81E9-69E4C5CCF1C7}"/>
                </a:ext>
              </a:extLst>
            </p:cNvPr>
            <p:cNvSpPr txBox="1"/>
            <p:nvPr/>
          </p:nvSpPr>
          <p:spPr>
            <a:xfrm>
              <a:off x="165574" y="6705600"/>
              <a:ext cx="6463826" cy="169277"/>
            </a:xfrm>
            <a:prstGeom prst="rect">
              <a:avLst/>
            </a:prstGeom>
            <a:noFill/>
          </p:spPr>
          <p:txBody>
            <a:bodyPr wrap="square" rtlCol="0">
              <a:spAutoFit/>
            </a:bodyPr>
            <a:lstStyle/>
            <a:p>
              <a:r>
                <a:rPr lang="en-US" sz="500" dirty="0">
                  <a:latin typeface="Arial" panose="020B0604020202020204" pitchFamily="34" charset="0"/>
                  <a:cs typeface="Arial" panose="020B0604020202020204" pitchFamily="34" charset="0"/>
                </a:rPr>
                <a:t>© </a:t>
              </a:r>
              <a:r>
                <a:rPr lang="en-US" sz="500" dirty="0"/>
                <a:t>2026 MPHI. Sound Off with the Home Fire Safety Patrol made possible by funding from the USDHS/FEMA, Award No. EMW-2024-FP-00140, </a:t>
              </a:r>
              <a:r>
                <a:rPr lang="en-US" sz="500" dirty="0">
                  <a:latin typeface="Arial" panose="020B0604020202020204" pitchFamily="34" charset="0"/>
                  <a:cs typeface="Arial" panose="020B0604020202020204" pitchFamily="34" charset="0"/>
                </a:rPr>
                <a:t>with generous support from First Alert.</a:t>
              </a:r>
            </a:p>
          </p:txBody>
        </p:sp>
      </p:grpSp>
    </p:spTree>
    <p:extLst>
      <p:ext uri="{BB962C8B-B14F-4D97-AF65-F5344CB8AC3E}">
        <p14:creationId xmlns:p14="http://schemas.microsoft.com/office/powerpoint/2010/main" val="22806739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1143000"/>
          </a:xfrm>
        </p:spPr>
        <p:txBody>
          <a:bodyPr/>
          <a:lstStyle/>
          <a:p>
            <a:r>
              <a:rPr lang="en-US" sz="3600" b="1" dirty="0">
                <a:latin typeface="Calibri" pitchFamily="34" charset="0"/>
                <a:cs typeface="Calibri" pitchFamily="34" charset="0"/>
              </a:rPr>
              <a:t>Make a Home Fire Escape Plan</a:t>
            </a:r>
          </a:p>
        </p:txBody>
      </p:sp>
      <p:sp>
        <p:nvSpPr>
          <p:cNvPr id="4" name="Slide Number Placeholder 3"/>
          <p:cNvSpPr>
            <a:spLocks noGrp="1"/>
          </p:cNvSpPr>
          <p:nvPr>
            <p:ph type="sldNum" sz="quarter" idx="4294967295"/>
          </p:nvPr>
        </p:nvSpPr>
        <p:spPr>
          <a:xfrm>
            <a:off x="8626671" y="6593559"/>
            <a:ext cx="400050" cy="168275"/>
          </a:xfrm>
          <a:prstGeom prst="rect">
            <a:avLst/>
          </a:prstGeom>
        </p:spPr>
        <p:txBody>
          <a:bodyPr/>
          <a:lstStyle/>
          <a:p>
            <a:pPr>
              <a:defRPr/>
            </a:pPr>
            <a:fld id="{91B08BE5-9F10-4666-B823-88B872EBA487}" type="slidenum">
              <a:rPr lang="en-US" smtClean="0">
                <a:solidFill>
                  <a:srgbClr val="47B6C6"/>
                </a:solidFill>
              </a:rPr>
              <a:pPr>
                <a:defRPr/>
              </a:pPr>
              <a:t>25</a:t>
            </a:fld>
            <a:endParaRPr lang="en-US" dirty="0">
              <a:solidFill>
                <a:srgbClr val="47B6C6"/>
              </a:solidFill>
            </a:endParaRPr>
          </a:p>
        </p:txBody>
      </p:sp>
      <p:sp>
        <p:nvSpPr>
          <p:cNvPr id="5" name="Rectangle 4"/>
          <p:cNvSpPr/>
          <p:nvPr/>
        </p:nvSpPr>
        <p:spPr>
          <a:xfrm>
            <a:off x="1485900" y="3"/>
            <a:ext cx="6172200" cy="244231"/>
          </a:xfrm>
          <a:prstGeom prst="rect">
            <a:avLst/>
          </a:prstGeom>
          <a:solidFill>
            <a:srgbClr val="CA020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9" name="Picture 8" descr="page-10.jpg"/>
          <p:cNvPicPr/>
          <p:nvPr/>
        </p:nvPicPr>
        <p:blipFill rotWithShape="1">
          <a:blip r:embed="rId3" cstate="screen">
            <a:extLst>
              <a:ext uri="{28A0092B-C50C-407E-A947-70E740481C1C}">
                <a14:useLocalDpi xmlns:a14="http://schemas.microsoft.com/office/drawing/2010/main"/>
              </a:ext>
            </a:extLst>
          </a:blip>
          <a:srcRect/>
          <a:stretch/>
        </p:blipFill>
        <p:spPr bwMode="auto">
          <a:xfrm>
            <a:off x="1371600" y="1295399"/>
            <a:ext cx="6096000" cy="3939311"/>
          </a:xfrm>
          <a:prstGeom prst="rect">
            <a:avLst/>
          </a:prstGeom>
          <a:ln>
            <a:noFill/>
          </a:ln>
          <a:extLst>
            <a:ext uri="{53640926-AAD7-44d8-BBD7-CCE9431645EC}">
              <a14:shadowObscured xmlns="" xmlns:a14="http://schemas.microsoft.com/office/drawing/2010/main"/>
            </a:ext>
          </a:extLst>
        </p:spPr>
      </p:pic>
      <p:pic>
        <p:nvPicPr>
          <p:cNvPr id="8" name="Picture 7"/>
          <p:cNvPicPr>
            <a:picLocks noChangeAspect="1"/>
          </p:cNvPicPr>
          <p:nvPr/>
        </p:nvPicPr>
        <p:blipFill>
          <a:blip r:embed="rId4"/>
          <a:stretch>
            <a:fillRect/>
          </a:stretch>
        </p:blipFill>
        <p:spPr>
          <a:xfrm>
            <a:off x="0" y="4451894"/>
            <a:ext cx="9235440" cy="2507128"/>
          </a:xfrm>
          <a:prstGeom prst="rect">
            <a:avLst/>
          </a:prstGeom>
        </p:spPr>
      </p:pic>
      <p:grpSp>
        <p:nvGrpSpPr>
          <p:cNvPr id="7" name="Group 6">
            <a:extLst>
              <a:ext uri="{FF2B5EF4-FFF2-40B4-BE49-F238E27FC236}">
                <a16:creationId xmlns:a16="http://schemas.microsoft.com/office/drawing/2014/main" id="{0574BB3E-72AE-2249-B019-E031F9828B3F}"/>
              </a:ext>
            </a:extLst>
          </p:cNvPr>
          <p:cNvGrpSpPr/>
          <p:nvPr/>
        </p:nvGrpSpPr>
        <p:grpSpPr>
          <a:xfrm>
            <a:off x="165574" y="6705600"/>
            <a:ext cx="7302026" cy="196778"/>
            <a:chOff x="165574" y="6705600"/>
            <a:chExt cx="7302026" cy="196778"/>
          </a:xfrm>
        </p:grpSpPr>
        <p:pic>
          <p:nvPicPr>
            <p:cNvPr id="10" name="Picture 9">
              <a:extLst>
                <a:ext uri="{FF2B5EF4-FFF2-40B4-BE49-F238E27FC236}">
                  <a16:creationId xmlns:a16="http://schemas.microsoft.com/office/drawing/2014/main" id="{30A6495A-DBF9-884A-8AAA-3217D65DFC30}"/>
                </a:ext>
              </a:extLst>
            </p:cNvPr>
            <p:cNvPicPr>
              <a:picLocks noChangeAspect="1"/>
            </p:cNvPicPr>
            <p:nvPr/>
          </p:nvPicPr>
          <p:blipFill rotWithShape="1">
            <a:blip r:embed="rId5"/>
            <a:srcRect t="14566"/>
            <a:stretch/>
          </p:blipFill>
          <p:spPr>
            <a:xfrm>
              <a:off x="186549" y="6705600"/>
              <a:ext cx="7281051" cy="196778"/>
            </a:xfrm>
            <a:prstGeom prst="rect">
              <a:avLst/>
            </a:prstGeom>
          </p:spPr>
        </p:pic>
        <p:sp>
          <p:nvSpPr>
            <p:cNvPr id="11" name="TextBox 10">
              <a:extLst>
                <a:ext uri="{FF2B5EF4-FFF2-40B4-BE49-F238E27FC236}">
                  <a16:creationId xmlns:a16="http://schemas.microsoft.com/office/drawing/2014/main" id="{6C42C902-4377-6B40-BC4A-3AFC8994318D}"/>
                </a:ext>
              </a:extLst>
            </p:cNvPr>
            <p:cNvSpPr txBox="1"/>
            <p:nvPr/>
          </p:nvSpPr>
          <p:spPr>
            <a:xfrm>
              <a:off x="165574" y="6705600"/>
              <a:ext cx="6463826" cy="169277"/>
            </a:xfrm>
            <a:prstGeom prst="rect">
              <a:avLst/>
            </a:prstGeom>
            <a:noFill/>
          </p:spPr>
          <p:txBody>
            <a:bodyPr wrap="square" rtlCol="0">
              <a:spAutoFit/>
            </a:bodyPr>
            <a:lstStyle/>
            <a:p>
              <a:r>
                <a:rPr lang="en-US" sz="500" dirty="0">
                  <a:latin typeface="Arial" panose="020B0604020202020204" pitchFamily="34" charset="0"/>
                  <a:cs typeface="Arial" panose="020B0604020202020204" pitchFamily="34" charset="0"/>
                </a:rPr>
                <a:t>© </a:t>
              </a:r>
              <a:r>
                <a:rPr lang="en-US" sz="500" dirty="0"/>
                <a:t>2026 MPHI. Sound Off with the Home Fire Safety Patrol made possible by funding from the USDHS/FEMA, Award No. EMW-2024-FP-00140, </a:t>
              </a:r>
              <a:r>
                <a:rPr lang="en-US" sz="500" dirty="0">
                  <a:latin typeface="Arial" panose="020B0604020202020204" pitchFamily="34" charset="0"/>
                  <a:cs typeface="Arial" panose="020B0604020202020204" pitchFamily="34" charset="0"/>
                </a:rPr>
                <a:t>with generous support from First Alert.</a:t>
              </a:r>
            </a:p>
          </p:txBody>
        </p:sp>
      </p:grpSp>
    </p:spTree>
    <p:extLst>
      <p:ext uri="{BB962C8B-B14F-4D97-AF65-F5344CB8AC3E}">
        <p14:creationId xmlns:p14="http://schemas.microsoft.com/office/powerpoint/2010/main" val="38125990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8626671" y="6593559"/>
            <a:ext cx="400050" cy="168275"/>
          </a:xfrm>
          <a:prstGeom prst="rect">
            <a:avLst/>
          </a:prstGeom>
        </p:spPr>
        <p:txBody>
          <a:bodyPr/>
          <a:lstStyle/>
          <a:p>
            <a:pPr>
              <a:defRPr/>
            </a:pPr>
            <a:fld id="{91B08BE5-9F10-4666-B823-88B872EBA487}" type="slidenum">
              <a:rPr lang="en-US" smtClean="0">
                <a:solidFill>
                  <a:srgbClr val="47B6C6"/>
                </a:solidFill>
              </a:rPr>
              <a:pPr>
                <a:defRPr/>
              </a:pPr>
              <a:t>26</a:t>
            </a:fld>
            <a:endParaRPr lang="en-US" dirty="0">
              <a:solidFill>
                <a:srgbClr val="47B6C6"/>
              </a:solidFill>
            </a:endParaRPr>
          </a:p>
        </p:txBody>
      </p:sp>
      <p:sp>
        <p:nvSpPr>
          <p:cNvPr id="5" name="Rectangle 4"/>
          <p:cNvSpPr/>
          <p:nvPr/>
        </p:nvSpPr>
        <p:spPr>
          <a:xfrm>
            <a:off x="1485900" y="3"/>
            <a:ext cx="6172200" cy="244231"/>
          </a:xfrm>
          <a:prstGeom prst="rect">
            <a:avLst/>
          </a:prstGeom>
          <a:solidFill>
            <a:srgbClr val="CA020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TextBox 2"/>
          <p:cNvSpPr txBox="1"/>
          <p:nvPr/>
        </p:nvSpPr>
        <p:spPr>
          <a:xfrm>
            <a:off x="2819400" y="1665744"/>
            <a:ext cx="5334000" cy="3477875"/>
          </a:xfrm>
          <a:prstGeom prst="rect">
            <a:avLst/>
          </a:prstGeom>
          <a:noFill/>
        </p:spPr>
        <p:txBody>
          <a:bodyPr wrap="square" rtlCol="0">
            <a:spAutoFit/>
          </a:bodyPr>
          <a:lstStyle/>
          <a:p>
            <a:pPr marL="2005013" indent="-515938" defTabSz="911225">
              <a:buFont typeface="Arial" pitchFamily="34" charset="0"/>
              <a:buChar char="•"/>
            </a:pPr>
            <a:r>
              <a:rPr lang="en-US" sz="2800" dirty="0"/>
              <a:t>Firefighters want every family to have a home fire escape plan.</a:t>
            </a:r>
          </a:p>
          <a:p>
            <a:endParaRPr lang="en-US" sz="2800" dirty="0"/>
          </a:p>
          <a:p>
            <a:pPr marL="457200" indent="-457200">
              <a:buFont typeface="Arial" pitchFamily="34" charset="0"/>
              <a:buChar char="•"/>
            </a:pPr>
            <a:r>
              <a:rPr lang="en-US" sz="2800" dirty="0"/>
              <a:t>Map two ways to get out of every room in your home.</a:t>
            </a:r>
          </a:p>
          <a:p>
            <a:pPr marL="285750" indent="-285750">
              <a:buFontTx/>
              <a:buChar char="-"/>
            </a:pPr>
            <a:endParaRPr lang="en-US" sz="2400" dirty="0"/>
          </a:p>
        </p:txBody>
      </p:sp>
      <p:pic>
        <p:nvPicPr>
          <p:cNvPr id="10" name="Picture 9"/>
          <p:cNvPicPr>
            <a:picLocks noChangeAspect="1"/>
          </p:cNvPicPr>
          <p:nvPr/>
        </p:nvPicPr>
        <p:blipFill>
          <a:blip r:embed="rId3"/>
          <a:stretch>
            <a:fillRect/>
          </a:stretch>
        </p:blipFill>
        <p:spPr>
          <a:xfrm>
            <a:off x="0" y="4451894"/>
            <a:ext cx="9235440" cy="2507128"/>
          </a:xfrm>
          <a:prstGeom prst="rect">
            <a:avLst/>
          </a:prstGeom>
        </p:spPr>
      </p:pic>
      <p:sp>
        <p:nvSpPr>
          <p:cNvPr id="11" name="Title 1"/>
          <p:cNvSpPr>
            <a:spLocks noGrp="1"/>
          </p:cNvSpPr>
          <p:nvPr>
            <p:ph type="title"/>
          </p:nvPr>
        </p:nvSpPr>
        <p:spPr>
          <a:xfrm>
            <a:off x="0" y="152400"/>
            <a:ext cx="9144000" cy="1143000"/>
          </a:xfrm>
        </p:spPr>
        <p:txBody>
          <a:bodyPr/>
          <a:lstStyle/>
          <a:p>
            <a:r>
              <a:rPr lang="en-US" sz="3600" b="1" dirty="0">
                <a:latin typeface="Calibri" pitchFamily="34" charset="0"/>
                <a:cs typeface="Calibri" pitchFamily="34" charset="0"/>
              </a:rPr>
              <a:t>Make a Home Fire Escape Plan</a:t>
            </a:r>
          </a:p>
        </p:txBody>
      </p:sp>
      <p:grpSp>
        <p:nvGrpSpPr>
          <p:cNvPr id="8" name="Group 7">
            <a:extLst>
              <a:ext uri="{FF2B5EF4-FFF2-40B4-BE49-F238E27FC236}">
                <a16:creationId xmlns:a16="http://schemas.microsoft.com/office/drawing/2014/main" id="{DA651885-AE19-6340-A0B1-F97B2F9C4AFA}"/>
              </a:ext>
            </a:extLst>
          </p:cNvPr>
          <p:cNvGrpSpPr/>
          <p:nvPr/>
        </p:nvGrpSpPr>
        <p:grpSpPr>
          <a:xfrm>
            <a:off x="165574" y="6705600"/>
            <a:ext cx="7302026" cy="196778"/>
            <a:chOff x="165574" y="6705600"/>
            <a:chExt cx="7302026" cy="196778"/>
          </a:xfrm>
        </p:grpSpPr>
        <p:pic>
          <p:nvPicPr>
            <p:cNvPr id="9" name="Picture 8">
              <a:extLst>
                <a:ext uri="{FF2B5EF4-FFF2-40B4-BE49-F238E27FC236}">
                  <a16:creationId xmlns:a16="http://schemas.microsoft.com/office/drawing/2014/main" id="{D655ABB2-55D3-3B4B-823E-8C6E7FE08F37}"/>
                </a:ext>
              </a:extLst>
            </p:cNvPr>
            <p:cNvPicPr>
              <a:picLocks noChangeAspect="1"/>
            </p:cNvPicPr>
            <p:nvPr/>
          </p:nvPicPr>
          <p:blipFill rotWithShape="1">
            <a:blip r:embed="rId4"/>
            <a:srcRect t="14566"/>
            <a:stretch/>
          </p:blipFill>
          <p:spPr>
            <a:xfrm>
              <a:off x="186549" y="6705600"/>
              <a:ext cx="7281051" cy="196778"/>
            </a:xfrm>
            <a:prstGeom prst="rect">
              <a:avLst/>
            </a:prstGeom>
          </p:spPr>
        </p:pic>
        <p:sp>
          <p:nvSpPr>
            <p:cNvPr id="13" name="TextBox 12">
              <a:extLst>
                <a:ext uri="{FF2B5EF4-FFF2-40B4-BE49-F238E27FC236}">
                  <a16:creationId xmlns:a16="http://schemas.microsoft.com/office/drawing/2014/main" id="{3162AB96-C249-C74B-9DA6-765128EFEBE9}"/>
                </a:ext>
              </a:extLst>
            </p:cNvPr>
            <p:cNvSpPr txBox="1"/>
            <p:nvPr/>
          </p:nvSpPr>
          <p:spPr>
            <a:xfrm>
              <a:off x="165574" y="6705600"/>
              <a:ext cx="6463826" cy="169277"/>
            </a:xfrm>
            <a:prstGeom prst="rect">
              <a:avLst/>
            </a:prstGeom>
            <a:noFill/>
          </p:spPr>
          <p:txBody>
            <a:bodyPr wrap="square" rtlCol="0">
              <a:spAutoFit/>
            </a:bodyPr>
            <a:lstStyle/>
            <a:p>
              <a:r>
                <a:rPr lang="en-US" sz="500" dirty="0">
                  <a:latin typeface="Arial" panose="020B0604020202020204" pitchFamily="34" charset="0"/>
                  <a:cs typeface="Arial" panose="020B0604020202020204" pitchFamily="34" charset="0"/>
                </a:rPr>
                <a:t>© </a:t>
              </a:r>
              <a:r>
                <a:rPr lang="en-US" sz="500" dirty="0"/>
                <a:t>2026 MPHI. Sound Off with the Home Fire Safety Patrol made possible by funding from the USDHS/FEMA, Award No. EMW-2024-FP-00140, </a:t>
              </a:r>
              <a:r>
                <a:rPr lang="en-US" sz="500" dirty="0">
                  <a:latin typeface="Arial" panose="020B0604020202020204" pitchFamily="34" charset="0"/>
                  <a:cs typeface="Arial" panose="020B0604020202020204" pitchFamily="34" charset="0"/>
                </a:rPr>
                <a:t>with generous support from First Alert.</a:t>
              </a:r>
            </a:p>
          </p:txBody>
        </p:sp>
      </p:grpSp>
      <p:pic>
        <p:nvPicPr>
          <p:cNvPr id="14" name="Picture 13">
            <a:extLst>
              <a:ext uri="{FF2B5EF4-FFF2-40B4-BE49-F238E27FC236}">
                <a16:creationId xmlns:a16="http://schemas.microsoft.com/office/drawing/2014/main" id="{FC59E595-02CE-0441-B819-90EB8CCC0907}"/>
              </a:ext>
            </a:extLst>
          </p:cNvPr>
          <p:cNvPicPr>
            <a:picLocks noChangeAspect="1"/>
          </p:cNvPicPr>
          <p:nvPr/>
        </p:nvPicPr>
        <p:blipFill>
          <a:blip r:embed="rId5"/>
          <a:stretch>
            <a:fillRect/>
          </a:stretch>
        </p:blipFill>
        <p:spPr>
          <a:xfrm>
            <a:off x="142102" y="1412260"/>
            <a:ext cx="4201298" cy="2456460"/>
          </a:xfrm>
          <a:prstGeom prst="rect">
            <a:avLst/>
          </a:prstGeom>
        </p:spPr>
      </p:pic>
    </p:spTree>
    <p:extLst>
      <p:ext uri="{BB962C8B-B14F-4D97-AF65-F5344CB8AC3E}">
        <p14:creationId xmlns:p14="http://schemas.microsoft.com/office/powerpoint/2010/main" val="31157810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8626671" y="6593559"/>
            <a:ext cx="400050" cy="168275"/>
          </a:xfrm>
          <a:prstGeom prst="rect">
            <a:avLst/>
          </a:prstGeom>
        </p:spPr>
        <p:txBody>
          <a:bodyPr/>
          <a:lstStyle/>
          <a:p>
            <a:pPr>
              <a:defRPr/>
            </a:pPr>
            <a:fld id="{91B08BE5-9F10-4666-B823-88B872EBA487}" type="slidenum">
              <a:rPr lang="en-US" smtClean="0">
                <a:solidFill>
                  <a:srgbClr val="47B6C6"/>
                </a:solidFill>
              </a:rPr>
              <a:pPr>
                <a:defRPr/>
              </a:pPr>
              <a:t>27</a:t>
            </a:fld>
            <a:endParaRPr lang="en-US" dirty="0">
              <a:solidFill>
                <a:srgbClr val="47B6C6"/>
              </a:solidFill>
            </a:endParaRPr>
          </a:p>
        </p:txBody>
      </p:sp>
      <p:sp>
        <p:nvSpPr>
          <p:cNvPr id="5" name="Rectangle 4"/>
          <p:cNvSpPr/>
          <p:nvPr/>
        </p:nvSpPr>
        <p:spPr>
          <a:xfrm>
            <a:off x="1485900" y="3"/>
            <a:ext cx="6172200" cy="244231"/>
          </a:xfrm>
          <a:prstGeom prst="rect">
            <a:avLst/>
          </a:prstGeom>
          <a:solidFill>
            <a:srgbClr val="CA020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TextBox 2"/>
          <p:cNvSpPr txBox="1"/>
          <p:nvPr/>
        </p:nvSpPr>
        <p:spPr>
          <a:xfrm>
            <a:off x="3886200" y="1560071"/>
            <a:ext cx="4191000" cy="3477875"/>
          </a:xfrm>
          <a:prstGeom prst="rect">
            <a:avLst/>
          </a:prstGeom>
          <a:noFill/>
        </p:spPr>
        <p:txBody>
          <a:bodyPr wrap="square" rtlCol="0">
            <a:spAutoFit/>
          </a:bodyPr>
          <a:lstStyle/>
          <a:p>
            <a:pPr marL="457200" indent="-457200">
              <a:buFont typeface="Arial" pitchFamily="34" charset="0"/>
              <a:buChar char="•"/>
            </a:pPr>
            <a:r>
              <a:rPr lang="en-US" sz="2800" dirty="0"/>
              <a:t>Mark an outside meeting place on your map where everyone goes after they get outside.</a:t>
            </a:r>
          </a:p>
          <a:p>
            <a:pPr marL="285750" indent="-285750">
              <a:buFontTx/>
              <a:buChar char="-"/>
            </a:pPr>
            <a:endParaRPr lang="en-US" sz="2800" dirty="0"/>
          </a:p>
          <a:p>
            <a:pPr marL="457200" indent="-457200">
              <a:buFont typeface="Arial" pitchFamily="34" charset="0"/>
              <a:buChar char="•"/>
            </a:pPr>
            <a:r>
              <a:rPr lang="en-US" sz="2800" dirty="0"/>
              <a:t>Then call 9-1-1.</a:t>
            </a:r>
          </a:p>
          <a:p>
            <a:pPr marL="285750" indent="-285750">
              <a:buFontTx/>
              <a:buChar char="-"/>
            </a:pPr>
            <a:endParaRPr lang="en-US" sz="2400" dirty="0"/>
          </a:p>
        </p:txBody>
      </p:sp>
      <p:pic>
        <p:nvPicPr>
          <p:cNvPr id="10" name="Picture 9"/>
          <p:cNvPicPr>
            <a:picLocks noChangeAspect="1"/>
          </p:cNvPicPr>
          <p:nvPr/>
        </p:nvPicPr>
        <p:blipFill>
          <a:blip r:embed="rId3"/>
          <a:stretch>
            <a:fillRect/>
          </a:stretch>
        </p:blipFill>
        <p:spPr>
          <a:xfrm>
            <a:off x="0" y="4451894"/>
            <a:ext cx="9235440" cy="2507128"/>
          </a:xfrm>
          <a:prstGeom prst="rect">
            <a:avLst/>
          </a:prstGeom>
        </p:spPr>
      </p:pic>
      <p:pic>
        <p:nvPicPr>
          <p:cNvPr id="7" name="Picture 6"/>
          <p:cNvPicPr>
            <a:picLocks noChangeAspect="1"/>
          </p:cNvPicPr>
          <p:nvPr/>
        </p:nvPicPr>
        <p:blipFill rotWithShape="1">
          <a:blip r:embed="rId4" cstate="screen">
            <a:extLst>
              <a:ext uri="{28A0092B-C50C-407E-A947-70E740481C1C}">
                <a14:useLocalDpi xmlns:a14="http://schemas.microsoft.com/office/drawing/2010/main"/>
              </a:ext>
            </a:extLst>
          </a:blip>
          <a:srcRect l="12694"/>
          <a:stretch/>
        </p:blipFill>
        <p:spPr>
          <a:xfrm>
            <a:off x="304800" y="1654754"/>
            <a:ext cx="3592438" cy="2993446"/>
          </a:xfrm>
          <a:prstGeom prst="rect">
            <a:avLst/>
          </a:prstGeom>
        </p:spPr>
      </p:pic>
      <p:sp>
        <p:nvSpPr>
          <p:cNvPr id="12" name="Title 1"/>
          <p:cNvSpPr>
            <a:spLocks noGrp="1"/>
          </p:cNvSpPr>
          <p:nvPr>
            <p:ph type="title"/>
          </p:nvPr>
        </p:nvSpPr>
        <p:spPr>
          <a:xfrm>
            <a:off x="0" y="152400"/>
            <a:ext cx="9144000" cy="1143000"/>
          </a:xfrm>
        </p:spPr>
        <p:txBody>
          <a:bodyPr/>
          <a:lstStyle/>
          <a:p>
            <a:r>
              <a:rPr lang="en-US" sz="3600" b="1" dirty="0">
                <a:latin typeface="Calibri" pitchFamily="34" charset="0"/>
                <a:cs typeface="Calibri" pitchFamily="34" charset="0"/>
              </a:rPr>
              <a:t>Make a Home Fire Escape Plan</a:t>
            </a:r>
          </a:p>
        </p:txBody>
      </p:sp>
      <p:grpSp>
        <p:nvGrpSpPr>
          <p:cNvPr id="8" name="Group 7">
            <a:extLst>
              <a:ext uri="{FF2B5EF4-FFF2-40B4-BE49-F238E27FC236}">
                <a16:creationId xmlns:a16="http://schemas.microsoft.com/office/drawing/2014/main" id="{6F143113-16AB-114A-A4EA-A7A788540B16}"/>
              </a:ext>
            </a:extLst>
          </p:cNvPr>
          <p:cNvGrpSpPr/>
          <p:nvPr/>
        </p:nvGrpSpPr>
        <p:grpSpPr>
          <a:xfrm>
            <a:off x="165574" y="6705600"/>
            <a:ext cx="7302026" cy="196778"/>
            <a:chOff x="165574" y="6705600"/>
            <a:chExt cx="7302026" cy="196778"/>
          </a:xfrm>
        </p:grpSpPr>
        <p:pic>
          <p:nvPicPr>
            <p:cNvPr id="9" name="Picture 8">
              <a:extLst>
                <a:ext uri="{FF2B5EF4-FFF2-40B4-BE49-F238E27FC236}">
                  <a16:creationId xmlns:a16="http://schemas.microsoft.com/office/drawing/2014/main" id="{A0532F57-68CB-AA4D-A1EB-A0D67D9E7530}"/>
                </a:ext>
              </a:extLst>
            </p:cNvPr>
            <p:cNvPicPr>
              <a:picLocks noChangeAspect="1"/>
            </p:cNvPicPr>
            <p:nvPr/>
          </p:nvPicPr>
          <p:blipFill rotWithShape="1">
            <a:blip r:embed="rId5"/>
            <a:srcRect t="14566"/>
            <a:stretch/>
          </p:blipFill>
          <p:spPr>
            <a:xfrm>
              <a:off x="186549" y="6705600"/>
              <a:ext cx="7281051" cy="196778"/>
            </a:xfrm>
            <a:prstGeom prst="rect">
              <a:avLst/>
            </a:prstGeom>
          </p:spPr>
        </p:pic>
        <p:sp>
          <p:nvSpPr>
            <p:cNvPr id="11" name="TextBox 10">
              <a:extLst>
                <a:ext uri="{FF2B5EF4-FFF2-40B4-BE49-F238E27FC236}">
                  <a16:creationId xmlns:a16="http://schemas.microsoft.com/office/drawing/2014/main" id="{2D85EB05-E6A7-A847-AA6B-42B5C958B696}"/>
                </a:ext>
              </a:extLst>
            </p:cNvPr>
            <p:cNvSpPr txBox="1"/>
            <p:nvPr/>
          </p:nvSpPr>
          <p:spPr>
            <a:xfrm>
              <a:off x="165574" y="6705600"/>
              <a:ext cx="6463826" cy="169277"/>
            </a:xfrm>
            <a:prstGeom prst="rect">
              <a:avLst/>
            </a:prstGeom>
            <a:noFill/>
          </p:spPr>
          <p:txBody>
            <a:bodyPr wrap="square" rtlCol="0">
              <a:spAutoFit/>
            </a:bodyPr>
            <a:lstStyle/>
            <a:p>
              <a:r>
                <a:rPr lang="en-US" sz="500" dirty="0">
                  <a:latin typeface="Arial" panose="020B0604020202020204" pitchFamily="34" charset="0"/>
                  <a:cs typeface="Arial" panose="020B0604020202020204" pitchFamily="34" charset="0"/>
                </a:rPr>
                <a:t>© </a:t>
              </a:r>
              <a:r>
                <a:rPr lang="en-US" sz="500" dirty="0"/>
                <a:t>2026 MPHI. Sound Off with the Home Fire Safety Patrol made possible by funding from the USDHS/FEMA, Award No. EMW-2024-FP-00140, </a:t>
              </a:r>
              <a:r>
                <a:rPr lang="en-US" sz="500" dirty="0">
                  <a:latin typeface="Arial" panose="020B0604020202020204" pitchFamily="34" charset="0"/>
                  <a:cs typeface="Arial" panose="020B0604020202020204" pitchFamily="34" charset="0"/>
                </a:rPr>
                <a:t>with generous support from First Alert.</a:t>
              </a:r>
            </a:p>
          </p:txBody>
        </p:sp>
      </p:grpSp>
    </p:spTree>
    <p:extLst>
      <p:ext uri="{BB962C8B-B14F-4D97-AF65-F5344CB8AC3E}">
        <p14:creationId xmlns:p14="http://schemas.microsoft.com/office/powerpoint/2010/main" val="5092748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0" y="4451894"/>
            <a:ext cx="9235440" cy="2507128"/>
          </a:xfrm>
          <a:prstGeom prst="rect">
            <a:avLst/>
          </a:prstGeom>
        </p:spPr>
      </p:pic>
      <p:sp>
        <p:nvSpPr>
          <p:cNvPr id="5" name="Rectangle 4"/>
          <p:cNvSpPr/>
          <p:nvPr/>
        </p:nvSpPr>
        <p:spPr>
          <a:xfrm>
            <a:off x="1485900" y="3"/>
            <a:ext cx="6172200" cy="244231"/>
          </a:xfrm>
          <a:prstGeom prst="rect">
            <a:avLst/>
          </a:prstGeom>
          <a:solidFill>
            <a:srgbClr val="CA020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TextBox 2"/>
          <p:cNvSpPr txBox="1"/>
          <p:nvPr/>
        </p:nvSpPr>
        <p:spPr>
          <a:xfrm>
            <a:off x="1066800" y="3786187"/>
            <a:ext cx="7391400" cy="2462213"/>
          </a:xfrm>
          <a:prstGeom prst="rect">
            <a:avLst/>
          </a:prstGeom>
          <a:noFill/>
        </p:spPr>
        <p:txBody>
          <a:bodyPr wrap="square" rtlCol="0">
            <a:spAutoFit/>
          </a:bodyPr>
          <a:lstStyle/>
          <a:p>
            <a:pPr marL="342900" indent="-342900">
              <a:spcAft>
                <a:spcPts val="1200"/>
              </a:spcAft>
              <a:buFont typeface="Arial" pitchFamily="34" charset="0"/>
              <a:buChar char="•"/>
            </a:pPr>
            <a:r>
              <a:rPr lang="en-US" sz="2400" dirty="0"/>
              <a:t>Have a fire drill to practice your escape plan with the entire family at least twice a year so that everyone knows what to do in case a fire happens in your home.</a:t>
            </a:r>
          </a:p>
          <a:p>
            <a:pPr marL="342900" indent="-342900">
              <a:buFont typeface="Arial" pitchFamily="34" charset="0"/>
              <a:buChar char="•"/>
            </a:pPr>
            <a:r>
              <a:rPr lang="en-US" sz="2400" dirty="0"/>
              <a:t>Time yourself. You should be able to get </a:t>
            </a:r>
            <a:br>
              <a:rPr lang="en-US" sz="2400" dirty="0"/>
            </a:br>
            <a:r>
              <a:rPr lang="en-US" sz="2400" dirty="0"/>
              <a:t>outside in two minutes or less.</a:t>
            </a:r>
          </a:p>
          <a:p>
            <a:pPr marL="285750" indent="-285750">
              <a:buFontTx/>
              <a:buChar char="-"/>
            </a:pPr>
            <a:endParaRPr lang="en-US" sz="2400" dirty="0"/>
          </a:p>
        </p:txBody>
      </p:sp>
      <p:pic>
        <p:nvPicPr>
          <p:cNvPr id="11" name="Picture 10"/>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1679002" y="1143000"/>
            <a:ext cx="5788598" cy="2651760"/>
          </a:xfrm>
          <a:prstGeom prst="rect">
            <a:avLst/>
          </a:prstGeom>
        </p:spPr>
      </p:pic>
      <p:sp>
        <p:nvSpPr>
          <p:cNvPr id="13" name="Title 1"/>
          <p:cNvSpPr>
            <a:spLocks noGrp="1"/>
          </p:cNvSpPr>
          <p:nvPr>
            <p:ph type="title"/>
          </p:nvPr>
        </p:nvSpPr>
        <p:spPr>
          <a:xfrm>
            <a:off x="0" y="152400"/>
            <a:ext cx="9144000" cy="1143000"/>
          </a:xfrm>
        </p:spPr>
        <p:txBody>
          <a:bodyPr/>
          <a:lstStyle/>
          <a:p>
            <a:r>
              <a:rPr lang="en-US" sz="3600" b="1" dirty="0">
                <a:latin typeface="Calibri" pitchFamily="34" charset="0"/>
                <a:cs typeface="Calibri" pitchFamily="34" charset="0"/>
              </a:rPr>
              <a:t>Practice Your Home Fire Escape Plan</a:t>
            </a:r>
          </a:p>
        </p:txBody>
      </p:sp>
      <p:grpSp>
        <p:nvGrpSpPr>
          <p:cNvPr id="7" name="Group 6">
            <a:extLst>
              <a:ext uri="{FF2B5EF4-FFF2-40B4-BE49-F238E27FC236}">
                <a16:creationId xmlns:a16="http://schemas.microsoft.com/office/drawing/2014/main" id="{E4517E0A-C30B-B746-8D7D-A8C672F9AD41}"/>
              </a:ext>
            </a:extLst>
          </p:cNvPr>
          <p:cNvGrpSpPr/>
          <p:nvPr/>
        </p:nvGrpSpPr>
        <p:grpSpPr>
          <a:xfrm>
            <a:off x="165574" y="6705600"/>
            <a:ext cx="7302026" cy="196778"/>
            <a:chOff x="165574" y="6705600"/>
            <a:chExt cx="7302026" cy="196778"/>
          </a:xfrm>
        </p:grpSpPr>
        <p:pic>
          <p:nvPicPr>
            <p:cNvPr id="8" name="Picture 7">
              <a:extLst>
                <a:ext uri="{FF2B5EF4-FFF2-40B4-BE49-F238E27FC236}">
                  <a16:creationId xmlns:a16="http://schemas.microsoft.com/office/drawing/2014/main" id="{CD6C9280-D5C8-CE4C-A5C2-6786B31595B4}"/>
                </a:ext>
              </a:extLst>
            </p:cNvPr>
            <p:cNvPicPr>
              <a:picLocks noChangeAspect="1"/>
            </p:cNvPicPr>
            <p:nvPr/>
          </p:nvPicPr>
          <p:blipFill rotWithShape="1">
            <a:blip r:embed="rId6"/>
            <a:srcRect t="14566"/>
            <a:stretch/>
          </p:blipFill>
          <p:spPr>
            <a:xfrm>
              <a:off x="186549" y="6705600"/>
              <a:ext cx="7281051" cy="196778"/>
            </a:xfrm>
            <a:prstGeom prst="rect">
              <a:avLst/>
            </a:prstGeom>
          </p:spPr>
        </p:pic>
        <p:sp>
          <p:nvSpPr>
            <p:cNvPr id="9" name="TextBox 8">
              <a:extLst>
                <a:ext uri="{FF2B5EF4-FFF2-40B4-BE49-F238E27FC236}">
                  <a16:creationId xmlns:a16="http://schemas.microsoft.com/office/drawing/2014/main" id="{0C5667BA-92FC-1746-8DC8-C9EDE6E7339C}"/>
                </a:ext>
              </a:extLst>
            </p:cNvPr>
            <p:cNvSpPr txBox="1"/>
            <p:nvPr/>
          </p:nvSpPr>
          <p:spPr>
            <a:xfrm>
              <a:off x="165574" y="6705600"/>
              <a:ext cx="6463826" cy="169277"/>
            </a:xfrm>
            <a:prstGeom prst="rect">
              <a:avLst/>
            </a:prstGeom>
            <a:noFill/>
          </p:spPr>
          <p:txBody>
            <a:bodyPr wrap="square" rtlCol="0">
              <a:spAutoFit/>
            </a:bodyPr>
            <a:lstStyle/>
            <a:p>
              <a:r>
                <a:rPr lang="en-US" sz="500" dirty="0">
                  <a:latin typeface="Arial" panose="020B0604020202020204" pitchFamily="34" charset="0"/>
                  <a:cs typeface="Arial" panose="020B0604020202020204" pitchFamily="34" charset="0"/>
                </a:rPr>
                <a:t>© </a:t>
              </a:r>
              <a:r>
                <a:rPr lang="en-US" sz="500" dirty="0"/>
                <a:t>2026 MPHI. Sound Off with the Home Fire Safety Patrol made possible by funding from the USDHS/FEMA, Award No. EMW-2024-FP-00140, </a:t>
              </a:r>
              <a:r>
                <a:rPr lang="en-US" sz="500" dirty="0">
                  <a:latin typeface="Arial" panose="020B0604020202020204" pitchFamily="34" charset="0"/>
                  <a:cs typeface="Arial" panose="020B0604020202020204" pitchFamily="34" charset="0"/>
                </a:rPr>
                <a:t>with generous support from First Alert.</a:t>
              </a:r>
            </a:p>
          </p:txBody>
        </p:sp>
      </p:grpSp>
    </p:spTree>
    <p:extLst>
      <p:ext uri="{BB962C8B-B14F-4D97-AF65-F5344CB8AC3E}">
        <p14:creationId xmlns:p14="http://schemas.microsoft.com/office/powerpoint/2010/main" val="14722102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0" y="4451894"/>
            <a:ext cx="9235440" cy="2507128"/>
          </a:xfrm>
          <a:prstGeom prst="rect">
            <a:avLst/>
          </a:prstGeom>
        </p:spPr>
      </p:pic>
      <p:sp>
        <p:nvSpPr>
          <p:cNvPr id="5" name="Rectangle 4"/>
          <p:cNvSpPr/>
          <p:nvPr/>
        </p:nvSpPr>
        <p:spPr>
          <a:xfrm>
            <a:off x="1485900" y="3"/>
            <a:ext cx="6172200" cy="244231"/>
          </a:xfrm>
          <a:prstGeom prst="rect">
            <a:avLst/>
          </a:prstGeom>
          <a:solidFill>
            <a:srgbClr val="CA020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TextBox 2"/>
          <p:cNvSpPr txBox="1"/>
          <p:nvPr/>
        </p:nvSpPr>
        <p:spPr>
          <a:xfrm>
            <a:off x="1066800" y="3928408"/>
            <a:ext cx="6858000" cy="1938992"/>
          </a:xfrm>
          <a:prstGeom prst="rect">
            <a:avLst/>
          </a:prstGeom>
          <a:noFill/>
        </p:spPr>
        <p:txBody>
          <a:bodyPr wrap="square" rtlCol="0">
            <a:spAutoFit/>
          </a:bodyPr>
          <a:lstStyle/>
          <a:p>
            <a:pPr marL="457200" indent="-457200">
              <a:buFont typeface="Arial" pitchFamily="34" charset="0"/>
              <a:buChar char="•"/>
            </a:pPr>
            <a:r>
              <a:rPr lang="en-US" sz="2400" dirty="0"/>
              <a:t>Make sure that all windows and doors open easily to get out fast.</a:t>
            </a:r>
          </a:p>
          <a:p>
            <a:endParaRPr lang="en-US" sz="2400" dirty="0"/>
          </a:p>
          <a:p>
            <a:pPr marL="457200" indent="-457200">
              <a:buFont typeface="Arial" pitchFamily="34" charset="0"/>
              <a:buChar char="•"/>
            </a:pPr>
            <a:r>
              <a:rPr lang="en-US" sz="2400" dirty="0"/>
              <a:t>Use windows only in a real emergency to </a:t>
            </a:r>
            <a:br>
              <a:rPr lang="en-US" sz="2400" dirty="0"/>
            </a:br>
            <a:r>
              <a:rPr lang="en-US" sz="2400" dirty="0"/>
              <a:t>prevent injuries.</a:t>
            </a:r>
          </a:p>
        </p:txBody>
      </p:sp>
      <p:pic>
        <p:nvPicPr>
          <p:cNvPr id="11" name="Picture 10"/>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1679002" y="1143000"/>
            <a:ext cx="5788598" cy="2651760"/>
          </a:xfrm>
          <a:prstGeom prst="rect">
            <a:avLst/>
          </a:prstGeom>
        </p:spPr>
      </p:pic>
      <p:sp>
        <p:nvSpPr>
          <p:cNvPr id="13" name="Title 1"/>
          <p:cNvSpPr>
            <a:spLocks noGrp="1"/>
          </p:cNvSpPr>
          <p:nvPr>
            <p:ph type="title"/>
          </p:nvPr>
        </p:nvSpPr>
        <p:spPr>
          <a:xfrm>
            <a:off x="0" y="152400"/>
            <a:ext cx="9144000" cy="1143000"/>
          </a:xfrm>
        </p:spPr>
        <p:txBody>
          <a:bodyPr/>
          <a:lstStyle/>
          <a:p>
            <a:r>
              <a:rPr lang="en-US" sz="3600" b="1" dirty="0">
                <a:latin typeface="Calibri" pitchFamily="34" charset="0"/>
                <a:cs typeface="Calibri" pitchFamily="34" charset="0"/>
              </a:rPr>
              <a:t>Practice Your Home Fire Escape Plan</a:t>
            </a:r>
          </a:p>
        </p:txBody>
      </p:sp>
      <p:grpSp>
        <p:nvGrpSpPr>
          <p:cNvPr id="7" name="Group 6">
            <a:extLst>
              <a:ext uri="{FF2B5EF4-FFF2-40B4-BE49-F238E27FC236}">
                <a16:creationId xmlns:a16="http://schemas.microsoft.com/office/drawing/2014/main" id="{7CC9A409-7446-C94E-831C-0756C7DFB726}"/>
              </a:ext>
            </a:extLst>
          </p:cNvPr>
          <p:cNvGrpSpPr/>
          <p:nvPr/>
        </p:nvGrpSpPr>
        <p:grpSpPr>
          <a:xfrm>
            <a:off x="165574" y="6705600"/>
            <a:ext cx="7302026" cy="196778"/>
            <a:chOff x="165574" y="6705600"/>
            <a:chExt cx="7302026" cy="196778"/>
          </a:xfrm>
        </p:grpSpPr>
        <p:pic>
          <p:nvPicPr>
            <p:cNvPr id="8" name="Picture 7">
              <a:extLst>
                <a:ext uri="{FF2B5EF4-FFF2-40B4-BE49-F238E27FC236}">
                  <a16:creationId xmlns:a16="http://schemas.microsoft.com/office/drawing/2014/main" id="{27D24227-F9F9-8E4B-A36E-5EE2190A215B}"/>
                </a:ext>
              </a:extLst>
            </p:cNvPr>
            <p:cNvPicPr>
              <a:picLocks noChangeAspect="1"/>
            </p:cNvPicPr>
            <p:nvPr/>
          </p:nvPicPr>
          <p:blipFill rotWithShape="1">
            <a:blip r:embed="rId6"/>
            <a:srcRect t="14566"/>
            <a:stretch/>
          </p:blipFill>
          <p:spPr>
            <a:xfrm>
              <a:off x="186549" y="6705600"/>
              <a:ext cx="7281051" cy="196778"/>
            </a:xfrm>
            <a:prstGeom prst="rect">
              <a:avLst/>
            </a:prstGeom>
          </p:spPr>
        </p:pic>
        <p:sp>
          <p:nvSpPr>
            <p:cNvPr id="9" name="TextBox 8">
              <a:extLst>
                <a:ext uri="{FF2B5EF4-FFF2-40B4-BE49-F238E27FC236}">
                  <a16:creationId xmlns:a16="http://schemas.microsoft.com/office/drawing/2014/main" id="{F4E5A4B5-8925-2849-9EBC-512E695F2669}"/>
                </a:ext>
              </a:extLst>
            </p:cNvPr>
            <p:cNvSpPr txBox="1"/>
            <p:nvPr/>
          </p:nvSpPr>
          <p:spPr>
            <a:xfrm>
              <a:off x="165574" y="6705600"/>
              <a:ext cx="6463826" cy="169277"/>
            </a:xfrm>
            <a:prstGeom prst="rect">
              <a:avLst/>
            </a:prstGeom>
            <a:noFill/>
          </p:spPr>
          <p:txBody>
            <a:bodyPr wrap="square" rtlCol="0">
              <a:spAutoFit/>
            </a:bodyPr>
            <a:lstStyle/>
            <a:p>
              <a:r>
                <a:rPr lang="en-US" sz="500" dirty="0">
                  <a:latin typeface="Arial" panose="020B0604020202020204" pitchFamily="34" charset="0"/>
                  <a:cs typeface="Arial" panose="020B0604020202020204" pitchFamily="34" charset="0"/>
                </a:rPr>
                <a:t>© </a:t>
              </a:r>
              <a:r>
                <a:rPr lang="en-US" sz="500" dirty="0"/>
                <a:t>2026 MPHI. Sound Off with the Home Fire Safety Patrol made possible by funding from the USDHS/FEMA, Award No. EMW-2024-FP-00140, </a:t>
              </a:r>
              <a:r>
                <a:rPr lang="en-US" sz="500" dirty="0">
                  <a:latin typeface="Arial" panose="020B0604020202020204" pitchFamily="34" charset="0"/>
                  <a:cs typeface="Arial" panose="020B0604020202020204" pitchFamily="34" charset="0"/>
                </a:rPr>
                <a:t>with generous support from First Alert.</a:t>
              </a:r>
            </a:p>
          </p:txBody>
        </p:sp>
      </p:grpSp>
    </p:spTree>
    <p:extLst>
      <p:ext uri="{BB962C8B-B14F-4D97-AF65-F5344CB8AC3E}">
        <p14:creationId xmlns:p14="http://schemas.microsoft.com/office/powerpoint/2010/main" val="598372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85900" y="3"/>
            <a:ext cx="6172200" cy="244231"/>
          </a:xfrm>
          <a:prstGeom prst="rect">
            <a:avLst/>
          </a:prstGeom>
          <a:solidFill>
            <a:srgbClr val="CA020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TextBox 6"/>
          <p:cNvSpPr txBox="1"/>
          <p:nvPr/>
        </p:nvSpPr>
        <p:spPr>
          <a:xfrm>
            <a:off x="7896884" y="883421"/>
            <a:ext cx="247184" cy="646331"/>
          </a:xfrm>
          <a:prstGeom prst="rect">
            <a:avLst/>
          </a:prstGeom>
          <a:noFill/>
        </p:spPr>
        <p:txBody>
          <a:bodyPr wrap="none" rtlCol="0">
            <a:spAutoFit/>
          </a:bodyPr>
          <a:lstStyle/>
          <a:p>
            <a:r>
              <a:rPr lang="en-US" dirty="0"/>
              <a:t>:</a:t>
            </a:r>
          </a:p>
          <a:p>
            <a:endParaRPr lang="en-US" dirty="0"/>
          </a:p>
        </p:txBody>
      </p:sp>
      <p:pic>
        <p:nvPicPr>
          <p:cNvPr id="11" name="Picture 10" descr="C:\Users\BurnConcerns\Pictures\Sound Off, West Union, OH 3.JPG"/>
          <p:cNvPicPr/>
          <p:nvPr/>
        </p:nvPicPr>
        <p:blipFill rotWithShape="1">
          <a:blip r:embed="rId3" cstate="screen">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rcRect/>
          <a:stretch/>
        </p:blipFill>
        <p:spPr bwMode="auto">
          <a:xfrm>
            <a:off x="1820248" y="3557016"/>
            <a:ext cx="2862852" cy="2386584"/>
          </a:xfrm>
          <a:prstGeom prst="rect">
            <a:avLst/>
          </a:prstGeom>
          <a:noFill/>
          <a:ln>
            <a:noFill/>
          </a:ln>
        </p:spPr>
      </p:pic>
      <p:pic>
        <p:nvPicPr>
          <p:cNvPr id="14" name="Picture 13" descr="U99369-HamPhoto-4400.jpg"/>
          <p:cNvPicPr>
            <a:picLocks noChangeAspect="1"/>
          </p:cNvPicPr>
          <p:nvPr/>
        </p:nvPicPr>
        <p:blipFill rotWithShape="1">
          <a:blip r:embed="rId5" cstate="screen">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a:ext>
            </a:extLst>
          </a:blip>
          <a:srcRect/>
          <a:stretch/>
        </p:blipFill>
        <p:spPr>
          <a:xfrm>
            <a:off x="4987900" y="3562522"/>
            <a:ext cx="2327300" cy="2381078"/>
          </a:xfrm>
          <a:prstGeom prst="rect">
            <a:avLst/>
          </a:prstGeom>
          <a:solidFill>
            <a:srgbClr val="FFFFFF">
              <a:shade val="85000"/>
            </a:srgbClr>
          </a:solidFill>
          <a:ln>
            <a:noFill/>
          </a:ln>
          <a:effectLst/>
        </p:spPr>
      </p:pic>
      <p:sp>
        <p:nvSpPr>
          <p:cNvPr id="3" name="TextBox 2"/>
          <p:cNvSpPr txBox="1"/>
          <p:nvPr/>
        </p:nvSpPr>
        <p:spPr>
          <a:xfrm>
            <a:off x="0" y="533400"/>
            <a:ext cx="9144000" cy="3200876"/>
          </a:xfrm>
          <a:prstGeom prst="rect">
            <a:avLst/>
          </a:prstGeom>
          <a:noFill/>
        </p:spPr>
        <p:txBody>
          <a:bodyPr wrap="square" rtlCol="0">
            <a:spAutoFit/>
          </a:bodyPr>
          <a:lstStyle/>
          <a:p>
            <a:pPr algn="ctr"/>
            <a:r>
              <a:rPr lang="en-US" sz="3600" b="1" dirty="0">
                <a:latin typeface="Calibri" pitchFamily="34" charset="0"/>
                <a:cs typeface="Calibri" pitchFamily="34" charset="0"/>
              </a:rPr>
              <a:t>Working Smoke Alarms Save Lives in a Fire!</a:t>
            </a:r>
            <a:endParaRPr lang="en-US" sz="3200" dirty="0">
              <a:latin typeface="Calibri" pitchFamily="34" charset="0"/>
              <a:cs typeface="Calibri" pitchFamily="34" charset="0"/>
            </a:endParaRPr>
          </a:p>
          <a:p>
            <a:pPr algn="ctr"/>
            <a:endParaRPr lang="en-US" sz="2000" b="1" dirty="0">
              <a:solidFill>
                <a:srgbClr val="C00000"/>
              </a:solidFill>
              <a:latin typeface="Calibri"/>
              <a:cs typeface="Calibri"/>
            </a:endParaRPr>
          </a:p>
          <a:p>
            <a:pPr algn="ctr"/>
            <a:r>
              <a:rPr lang="en-US" sz="3200" b="1" dirty="0">
                <a:solidFill>
                  <a:srgbClr val="C00000"/>
                </a:solidFill>
                <a:latin typeface="Calibri"/>
                <a:cs typeface="Calibri"/>
              </a:rPr>
              <a:t>Sound Off with the Home Fire Safety Patrol </a:t>
            </a:r>
            <a:br>
              <a:rPr lang="en-US" sz="3200" b="1" dirty="0">
                <a:solidFill>
                  <a:srgbClr val="C00000"/>
                </a:solidFill>
                <a:latin typeface="Calibri"/>
                <a:cs typeface="Calibri"/>
              </a:rPr>
            </a:br>
            <a:r>
              <a:rPr lang="en-US" sz="3200" b="1" dirty="0">
                <a:latin typeface="Calibri"/>
                <a:cs typeface="Calibri"/>
              </a:rPr>
              <a:t>combines:</a:t>
            </a:r>
            <a:r>
              <a:rPr lang="en-US" sz="3200" b="1" dirty="0">
                <a:solidFill>
                  <a:srgbClr val="C00000"/>
                </a:solidFill>
                <a:latin typeface="Calibri"/>
                <a:cs typeface="Calibri"/>
              </a:rPr>
              <a:t> </a:t>
            </a:r>
            <a:br>
              <a:rPr lang="en-US" sz="3200" b="1" dirty="0">
                <a:latin typeface="Calibri"/>
                <a:cs typeface="Calibri"/>
              </a:rPr>
            </a:br>
            <a:r>
              <a:rPr lang="en-US" sz="3200" b="1" dirty="0">
                <a:latin typeface="Calibri"/>
                <a:cs typeface="Calibri"/>
              </a:rPr>
              <a:t>• Classroom learning for grades 2 and 3</a:t>
            </a:r>
            <a:br>
              <a:rPr lang="en-US" sz="3200" b="1" dirty="0">
                <a:latin typeface="Calibri"/>
                <a:cs typeface="Calibri"/>
              </a:rPr>
            </a:br>
            <a:r>
              <a:rPr lang="en-US" sz="3200" b="1" dirty="0">
                <a:latin typeface="Calibri"/>
                <a:cs typeface="Calibri"/>
              </a:rPr>
              <a:t>• Home safety visits to install alarms</a:t>
            </a:r>
            <a:br>
              <a:rPr lang="en-US" b="1" dirty="0">
                <a:latin typeface="Calibri" pitchFamily="34" charset="0"/>
                <a:cs typeface="Calibri" pitchFamily="34" charset="0"/>
              </a:rPr>
            </a:br>
            <a:endParaRPr lang="en-US" dirty="0"/>
          </a:p>
        </p:txBody>
      </p:sp>
      <p:pic>
        <p:nvPicPr>
          <p:cNvPr id="12" name="Picture 11"/>
          <p:cNvPicPr>
            <a:picLocks noChangeAspect="1"/>
          </p:cNvPicPr>
          <p:nvPr/>
        </p:nvPicPr>
        <p:blipFill>
          <a:blip r:embed="rId7"/>
          <a:stretch>
            <a:fillRect/>
          </a:stretch>
        </p:blipFill>
        <p:spPr>
          <a:xfrm>
            <a:off x="0" y="4451895"/>
            <a:ext cx="9144000" cy="2482305"/>
          </a:xfrm>
          <a:prstGeom prst="rect">
            <a:avLst/>
          </a:prstGeom>
        </p:spPr>
      </p:pic>
      <p:grpSp>
        <p:nvGrpSpPr>
          <p:cNvPr id="13" name="Group 12">
            <a:extLst>
              <a:ext uri="{FF2B5EF4-FFF2-40B4-BE49-F238E27FC236}">
                <a16:creationId xmlns:a16="http://schemas.microsoft.com/office/drawing/2014/main" id="{070BFB0C-49E8-3F47-8CC1-E81608CA81F6}"/>
              </a:ext>
            </a:extLst>
          </p:cNvPr>
          <p:cNvGrpSpPr/>
          <p:nvPr/>
        </p:nvGrpSpPr>
        <p:grpSpPr>
          <a:xfrm>
            <a:off x="165574" y="6705600"/>
            <a:ext cx="7302026" cy="196778"/>
            <a:chOff x="165574" y="6705600"/>
            <a:chExt cx="7302026" cy="196778"/>
          </a:xfrm>
        </p:grpSpPr>
        <p:pic>
          <p:nvPicPr>
            <p:cNvPr id="15" name="Picture 14">
              <a:extLst>
                <a:ext uri="{FF2B5EF4-FFF2-40B4-BE49-F238E27FC236}">
                  <a16:creationId xmlns:a16="http://schemas.microsoft.com/office/drawing/2014/main" id="{E053578B-B37B-C14D-AFA8-583C32037D3F}"/>
                </a:ext>
              </a:extLst>
            </p:cNvPr>
            <p:cNvPicPr>
              <a:picLocks noChangeAspect="1"/>
            </p:cNvPicPr>
            <p:nvPr/>
          </p:nvPicPr>
          <p:blipFill rotWithShape="1">
            <a:blip r:embed="rId8"/>
            <a:srcRect t="14566"/>
            <a:stretch/>
          </p:blipFill>
          <p:spPr>
            <a:xfrm>
              <a:off x="186549" y="6705600"/>
              <a:ext cx="7281051" cy="196778"/>
            </a:xfrm>
            <a:prstGeom prst="rect">
              <a:avLst/>
            </a:prstGeom>
          </p:spPr>
        </p:pic>
        <p:sp>
          <p:nvSpPr>
            <p:cNvPr id="16" name="TextBox 15">
              <a:extLst>
                <a:ext uri="{FF2B5EF4-FFF2-40B4-BE49-F238E27FC236}">
                  <a16:creationId xmlns:a16="http://schemas.microsoft.com/office/drawing/2014/main" id="{D4B7AFA0-23F9-6444-BEF5-E4764272B447}"/>
                </a:ext>
              </a:extLst>
            </p:cNvPr>
            <p:cNvSpPr txBox="1"/>
            <p:nvPr/>
          </p:nvSpPr>
          <p:spPr>
            <a:xfrm>
              <a:off x="165574" y="6705600"/>
              <a:ext cx="6463826" cy="169277"/>
            </a:xfrm>
            <a:prstGeom prst="rect">
              <a:avLst/>
            </a:prstGeom>
            <a:noFill/>
          </p:spPr>
          <p:txBody>
            <a:bodyPr wrap="square" rtlCol="0">
              <a:spAutoFit/>
            </a:bodyPr>
            <a:lstStyle/>
            <a:p>
              <a:r>
                <a:rPr lang="en-US" sz="500" dirty="0">
                  <a:latin typeface="Arial" panose="020B0604020202020204" pitchFamily="34" charset="0"/>
                  <a:cs typeface="Arial" panose="020B0604020202020204" pitchFamily="34" charset="0"/>
                </a:rPr>
                <a:t>© </a:t>
              </a:r>
              <a:r>
                <a:rPr lang="en-US" sz="500" dirty="0"/>
                <a:t>2026 MPHI. Sound Off with the Home Fire Safety Patrol made possible by funding from the USDHS/FEMA, Award No. EMW-2024-FP-00140, </a:t>
              </a:r>
              <a:r>
                <a:rPr lang="en-US" sz="500" dirty="0">
                  <a:latin typeface="Arial" panose="020B0604020202020204" pitchFamily="34" charset="0"/>
                  <a:cs typeface="Arial" panose="020B0604020202020204" pitchFamily="34" charset="0"/>
                </a:rPr>
                <a:t>with generous support from First Alert.</a:t>
              </a:r>
            </a:p>
          </p:txBody>
        </p:sp>
      </p:grpSp>
    </p:spTree>
    <p:extLst>
      <p:ext uri="{BB962C8B-B14F-4D97-AF65-F5344CB8AC3E}">
        <p14:creationId xmlns:p14="http://schemas.microsoft.com/office/powerpoint/2010/main" val="39711934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stretch>
            <a:fillRect/>
          </a:stretch>
        </p:blipFill>
        <p:spPr>
          <a:xfrm>
            <a:off x="0" y="4451894"/>
            <a:ext cx="9235440" cy="2507128"/>
          </a:xfrm>
          <a:prstGeom prst="rect">
            <a:avLst/>
          </a:prstGeom>
        </p:spPr>
      </p:pic>
      <p:sp>
        <p:nvSpPr>
          <p:cNvPr id="5" name="Rectangle 4"/>
          <p:cNvSpPr/>
          <p:nvPr/>
        </p:nvSpPr>
        <p:spPr>
          <a:xfrm>
            <a:off x="1485900" y="3"/>
            <a:ext cx="6172200" cy="244231"/>
          </a:xfrm>
          <a:prstGeom prst="rect">
            <a:avLst/>
          </a:prstGeom>
          <a:solidFill>
            <a:srgbClr val="CA020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TextBox 2"/>
          <p:cNvSpPr txBox="1"/>
          <p:nvPr/>
        </p:nvSpPr>
        <p:spPr>
          <a:xfrm>
            <a:off x="3962400" y="1614368"/>
            <a:ext cx="4191000" cy="3262432"/>
          </a:xfrm>
          <a:prstGeom prst="rect">
            <a:avLst/>
          </a:prstGeom>
          <a:noFill/>
        </p:spPr>
        <p:txBody>
          <a:bodyPr wrap="square" rtlCol="0">
            <a:spAutoFit/>
          </a:bodyPr>
          <a:lstStyle/>
          <a:p>
            <a:pPr marL="457200" indent="-457200">
              <a:spcAft>
                <a:spcPts val="1200"/>
              </a:spcAft>
              <a:buFont typeface="Arial" pitchFamily="34" charset="0"/>
              <a:buChar char="•"/>
            </a:pPr>
            <a:r>
              <a:rPr lang="en-US" sz="2800" b="1" dirty="0">
                <a:solidFill>
                  <a:srgbClr val="C00000"/>
                </a:solidFill>
              </a:rPr>
              <a:t>Get Low and Go </a:t>
            </a:r>
            <a:r>
              <a:rPr lang="en-US" sz="2800" dirty="0"/>
              <a:t>if you have to escape through smoke.</a:t>
            </a:r>
          </a:p>
          <a:p>
            <a:pPr marL="457200" indent="-457200">
              <a:buFont typeface="Arial" pitchFamily="34" charset="0"/>
              <a:buChar char="•"/>
            </a:pPr>
            <a:r>
              <a:rPr lang="en-US" sz="2800" dirty="0"/>
              <a:t>Smoke rises to the ceiling, so stay close to the floor where the air is cleaner.</a:t>
            </a:r>
          </a:p>
        </p:txBody>
      </p:sp>
      <p:sp>
        <p:nvSpPr>
          <p:cNvPr id="12" name="Title 1"/>
          <p:cNvSpPr>
            <a:spLocks noGrp="1"/>
          </p:cNvSpPr>
          <p:nvPr>
            <p:ph type="title"/>
          </p:nvPr>
        </p:nvSpPr>
        <p:spPr>
          <a:xfrm>
            <a:off x="0" y="152400"/>
            <a:ext cx="9144000" cy="1143000"/>
          </a:xfrm>
        </p:spPr>
        <p:txBody>
          <a:bodyPr/>
          <a:lstStyle/>
          <a:p>
            <a:r>
              <a:rPr lang="en-US" sz="3600" b="1" dirty="0">
                <a:latin typeface="Calibri" pitchFamily="34" charset="0"/>
                <a:cs typeface="Calibri" pitchFamily="34" charset="0"/>
              </a:rPr>
              <a:t>Home Fire Escape Rules</a:t>
            </a:r>
          </a:p>
        </p:txBody>
      </p:sp>
      <p:pic>
        <p:nvPicPr>
          <p:cNvPr id="13" name="Picture 12"/>
          <p:cNvPicPr>
            <a:picLocks noChangeAspect="1"/>
          </p:cNvPicPr>
          <p:nvPr/>
        </p:nvPicPr>
        <p:blipFill>
          <a:blip r:embed="rId4"/>
          <a:stretch>
            <a:fillRect/>
          </a:stretch>
        </p:blipFill>
        <p:spPr>
          <a:xfrm>
            <a:off x="523602" y="1752600"/>
            <a:ext cx="3347357" cy="3124200"/>
          </a:xfrm>
          <a:prstGeom prst="rect">
            <a:avLst/>
          </a:prstGeom>
        </p:spPr>
      </p:pic>
      <p:grpSp>
        <p:nvGrpSpPr>
          <p:cNvPr id="7" name="Group 6">
            <a:extLst>
              <a:ext uri="{FF2B5EF4-FFF2-40B4-BE49-F238E27FC236}">
                <a16:creationId xmlns:a16="http://schemas.microsoft.com/office/drawing/2014/main" id="{CCE81082-339C-434D-9D86-2E2D1EA4D66F}"/>
              </a:ext>
            </a:extLst>
          </p:cNvPr>
          <p:cNvGrpSpPr/>
          <p:nvPr/>
        </p:nvGrpSpPr>
        <p:grpSpPr>
          <a:xfrm>
            <a:off x="165574" y="6705600"/>
            <a:ext cx="7302026" cy="196778"/>
            <a:chOff x="165574" y="6705600"/>
            <a:chExt cx="7302026" cy="196778"/>
          </a:xfrm>
        </p:grpSpPr>
        <p:pic>
          <p:nvPicPr>
            <p:cNvPr id="8" name="Picture 7">
              <a:extLst>
                <a:ext uri="{FF2B5EF4-FFF2-40B4-BE49-F238E27FC236}">
                  <a16:creationId xmlns:a16="http://schemas.microsoft.com/office/drawing/2014/main" id="{E884ECF1-9AFF-BE45-A0B0-8D0316B4007E}"/>
                </a:ext>
              </a:extLst>
            </p:cNvPr>
            <p:cNvPicPr>
              <a:picLocks noChangeAspect="1"/>
            </p:cNvPicPr>
            <p:nvPr/>
          </p:nvPicPr>
          <p:blipFill rotWithShape="1">
            <a:blip r:embed="rId5"/>
            <a:srcRect t="14566"/>
            <a:stretch/>
          </p:blipFill>
          <p:spPr>
            <a:xfrm>
              <a:off x="186549" y="6705600"/>
              <a:ext cx="7281051" cy="196778"/>
            </a:xfrm>
            <a:prstGeom prst="rect">
              <a:avLst/>
            </a:prstGeom>
          </p:spPr>
        </p:pic>
        <p:sp>
          <p:nvSpPr>
            <p:cNvPr id="9" name="TextBox 8">
              <a:extLst>
                <a:ext uri="{FF2B5EF4-FFF2-40B4-BE49-F238E27FC236}">
                  <a16:creationId xmlns:a16="http://schemas.microsoft.com/office/drawing/2014/main" id="{34A70BB4-2B6D-8B4D-A7CC-D4C0CF1A1A0F}"/>
                </a:ext>
              </a:extLst>
            </p:cNvPr>
            <p:cNvSpPr txBox="1"/>
            <p:nvPr/>
          </p:nvSpPr>
          <p:spPr>
            <a:xfrm>
              <a:off x="165574" y="6705600"/>
              <a:ext cx="6463826" cy="169277"/>
            </a:xfrm>
            <a:prstGeom prst="rect">
              <a:avLst/>
            </a:prstGeom>
            <a:noFill/>
          </p:spPr>
          <p:txBody>
            <a:bodyPr wrap="square" rtlCol="0">
              <a:spAutoFit/>
            </a:bodyPr>
            <a:lstStyle/>
            <a:p>
              <a:r>
                <a:rPr lang="en-US" sz="500" dirty="0">
                  <a:latin typeface="Arial" panose="020B0604020202020204" pitchFamily="34" charset="0"/>
                  <a:cs typeface="Arial" panose="020B0604020202020204" pitchFamily="34" charset="0"/>
                </a:rPr>
                <a:t>© </a:t>
              </a:r>
              <a:r>
                <a:rPr lang="en-US" sz="500" dirty="0"/>
                <a:t>2026 MPHI. Sound Off with the Home Fire Safety Patrol made possible by funding from the USDHS/FEMA, Award No. EMW-2024-FP-00140, </a:t>
              </a:r>
              <a:r>
                <a:rPr lang="en-US" sz="500" dirty="0">
                  <a:latin typeface="Arial" panose="020B0604020202020204" pitchFamily="34" charset="0"/>
                  <a:cs typeface="Arial" panose="020B0604020202020204" pitchFamily="34" charset="0"/>
                </a:rPr>
                <a:t>with generous support from First Alert.</a:t>
              </a:r>
            </a:p>
          </p:txBody>
        </p:sp>
      </p:grpSp>
    </p:spTree>
    <p:extLst>
      <p:ext uri="{BB962C8B-B14F-4D97-AF65-F5344CB8AC3E}">
        <p14:creationId xmlns:p14="http://schemas.microsoft.com/office/powerpoint/2010/main" val="27878791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stretch>
            <a:fillRect/>
          </a:stretch>
        </p:blipFill>
        <p:spPr>
          <a:xfrm>
            <a:off x="0" y="4451894"/>
            <a:ext cx="9235440" cy="2507128"/>
          </a:xfrm>
          <a:prstGeom prst="rect">
            <a:avLst/>
          </a:prstGeom>
        </p:spPr>
      </p:pic>
      <p:sp>
        <p:nvSpPr>
          <p:cNvPr id="5" name="Rectangle 4"/>
          <p:cNvSpPr/>
          <p:nvPr/>
        </p:nvSpPr>
        <p:spPr>
          <a:xfrm>
            <a:off x="1485900" y="3"/>
            <a:ext cx="6172200" cy="244231"/>
          </a:xfrm>
          <a:prstGeom prst="rect">
            <a:avLst/>
          </a:prstGeom>
          <a:solidFill>
            <a:srgbClr val="CA020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TextBox 2"/>
          <p:cNvSpPr txBox="1"/>
          <p:nvPr/>
        </p:nvSpPr>
        <p:spPr>
          <a:xfrm>
            <a:off x="3962400" y="1614368"/>
            <a:ext cx="4191000" cy="1815882"/>
          </a:xfrm>
          <a:prstGeom prst="rect">
            <a:avLst/>
          </a:prstGeom>
          <a:noFill/>
        </p:spPr>
        <p:txBody>
          <a:bodyPr wrap="square" rtlCol="0">
            <a:spAutoFit/>
          </a:bodyPr>
          <a:lstStyle/>
          <a:p>
            <a:pPr marL="457200" indent="-457200">
              <a:buFont typeface="Arial"/>
              <a:buChar char="•"/>
            </a:pPr>
            <a:r>
              <a:rPr lang="en-US" sz="2800" dirty="0"/>
              <a:t>Close all doors behind you as you escape to prevent the fire from spreading.</a:t>
            </a:r>
          </a:p>
        </p:txBody>
      </p:sp>
      <p:sp>
        <p:nvSpPr>
          <p:cNvPr id="12" name="Title 1"/>
          <p:cNvSpPr>
            <a:spLocks noGrp="1"/>
          </p:cNvSpPr>
          <p:nvPr>
            <p:ph type="title"/>
          </p:nvPr>
        </p:nvSpPr>
        <p:spPr>
          <a:xfrm>
            <a:off x="0" y="152400"/>
            <a:ext cx="9144000" cy="1143000"/>
          </a:xfrm>
        </p:spPr>
        <p:txBody>
          <a:bodyPr/>
          <a:lstStyle/>
          <a:p>
            <a:r>
              <a:rPr lang="en-US" sz="3600" b="1" dirty="0">
                <a:latin typeface="Calibri" pitchFamily="34" charset="0"/>
                <a:cs typeface="Calibri" pitchFamily="34" charset="0"/>
              </a:rPr>
              <a:t>Home Fire Escape Rules</a:t>
            </a:r>
          </a:p>
        </p:txBody>
      </p:sp>
      <p:pic>
        <p:nvPicPr>
          <p:cNvPr id="2" name="Picture 1"/>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840028" y="1219200"/>
            <a:ext cx="3046171" cy="4343400"/>
          </a:xfrm>
          <a:prstGeom prst="rect">
            <a:avLst/>
          </a:prstGeom>
        </p:spPr>
      </p:pic>
      <p:grpSp>
        <p:nvGrpSpPr>
          <p:cNvPr id="7" name="Group 6">
            <a:extLst>
              <a:ext uri="{FF2B5EF4-FFF2-40B4-BE49-F238E27FC236}">
                <a16:creationId xmlns:a16="http://schemas.microsoft.com/office/drawing/2014/main" id="{0795FC1E-BD24-3C44-AD03-7F51CF80B482}"/>
              </a:ext>
            </a:extLst>
          </p:cNvPr>
          <p:cNvGrpSpPr/>
          <p:nvPr/>
        </p:nvGrpSpPr>
        <p:grpSpPr>
          <a:xfrm>
            <a:off x="165574" y="6705600"/>
            <a:ext cx="7302026" cy="196778"/>
            <a:chOff x="165574" y="6705600"/>
            <a:chExt cx="7302026" cy="196778"/>
          </a:xfrm>
        </p:grpSpPr>
        <p:pic>
          <p:nvPicPr>
            <p:cNvPr id="8" name="Picture 7">
              <a:extLst>
                <a:ext uri="{FF2B5EF4-FFF2-40B4-BE49-F238E27FC236}">
                  <a16:creationId xmlns:a16="http://schemas.microsoft.com/office/drawing/2014/main" id="{80F75E7B-6E49-F74F-A70F-22AC46D5621D}"/>
                </a:ext>
              </a:extLst>
            </p:cNvPr>
            <p:cNvPicPr>
              <a:picLocks noChangeAspect="1"/>
            </p:cNvPicPr>
            <p:nvPr/>
          </p:nvPicPr>
          <p:blipFill rotWithShape="1">
            <a:blip r:embed="rId6"/>
            <a:srcRect t="14566"/>
            <a:stretch/>
          </p:blipFill>
          <p:spPr>
            <a:xfrm>
              <a:off x="186549" y="6705600"/>
              <a:ext cx="7281051" cy="196778"/>
            </a:xfrm>
            <a:prstGeom prst="rect">
              <a:avLst/>
            </a:prstGeom>
          </p:spPr>
        </p:pic>
        <p:sp>
          <p:nvSpPr>
            <p:cNvPr id="9" name="TextBox 8">
              <a:extLst>
                <a:ext uri="{FF2B5EF4-FFF2-40B4-BE49-F238E27FC236}">
                  <a16:creationId xmlns:a16="http://schemas.microsoft.com/office/drawing/2014/main" id="{69332C7A-1A5E-5F46-B3CE-215FBA6BCE9F}"/>
                </a:ext>
              </a:extLst>
            </p:cNvPr>
            <p:cNvSpPr txBox="1"/>
            <p:nvPr/>
          </p:nvSpPr>
          <p:spPr>
            <a:xfrm>
              <a:off x="165574" y="6705600"/>
              <a:ext cx="6463826" cy="169277"/>
            </a:xfrm>
            <a:prstGeom prst="rect">
              <a:avLst/>
            </a:prstGeom>
            <a:noFill/>
          </p:spPr>
          <p:txBody>
            <a:bodyPr wrap="square" rtlCol="0">
              <a:spAutoFit/>
            </a:bodyPr>
            <a:lstStyle/>
            <a:p>
              <a:r>
                <a:rPr lang="en-US" sz="500" dirty="0">
                  <a:latin typeface="Arial" panose="020B0604020202020204" pitchFamily="34" charset="0"/>
                  <a:cs typeface="Arial" panose="020B0604020202020204" pitchFamily="34" charset="0"/>
                </a:rPr>
                <a:t>© </a:t>
              </a:r>
              <a:r>
                <a:rPr lang="en-US" sz="500" dirty="0"/>
                <a:t>2026 MPHI. Sound Off with the Home Fire Safety Patrol made possible by funding from the USDHS/FEMA, Award No. EMW-2024-FP-00140, </a:t>
              </a:r>
              <a:r>
                <a:rPr lang="en-US" sz="500" dirty="0">
                  <a:latin typeface="Arial" panose="020B0604020202020204" pitchFamily="34" charset="0"/>
                  <a:cs typeface="Arial" panose="020B0604020202020204" pitchFamily="34" charset="0"/>
                </a:rPr>
                <a:t>with generous support from First Alert.</a:t>
              </a:r>
            </a:p>
          </p:txBody>
        </p:sp>
      </p:grpSp>
    </p:spTree>
    <p:extLst>
      <p:ext uri="{BB962C8B-B14F-4D97-AF65-F5344CB8AC3E}">
        <p14:creationId xmlns:p14="http://schemas.microsoft.com/office/powerpoint/2010/main" val="27189832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8626671" y="6593559"/>
            <a:ext cx="400050" cy="168275"/>
          </a:xfrm>
          <a:prstGeom prst="rect">
            <a:avLst/>
          </a:prstGeom>
        </p:spPr>
        <p:txBody>
          <a:bodyPr/>
          <a:lstStyle/>
          <a:p>
            <a:pPr>
              <a:defRPr/>
            </a:pPr>
            <a:fld id="{91B08BE5-9F10-4666-B823-88B872EBA487}" type="slidenum">
              <a:rPr lang="en-US" smtClean="0">
                <a:solidFill>
                  <a:srgbClr val="47B6C6"/>
                </a:solidFill>
              </a:rPr>
              <a:pPr>
                <a:defRPr/>
              </a:pPr>
              <a:t>32</a:t>
            </a:fld>
            <a:endParaRPr lang="en-US" dirty="0">
              <a:solidFill>
                <a:srgbClr val="47B6C6"/>
              </a:solidFill>
            </a:endParaRPr>
          </a:p>
        </p:txBody>
      </p:sp>
      <p:sp>
        <p:nvSpPr>
          <p:cNvPr id="5" name="Rectangle 4"/>
          <p:cNvSpPr/>
          <p:nvPr/>
        </p:nvSpPr>
        <p:spPr>
          <a:xfrm>
            <a:off x="1485900" y="3"/>
            <a:ext cx="6172200" cy="244231"/>
          </a:xfrm>
          <a:prstGeom prst="rect">
            <a:avLst/>
          </a:prstGeom>
          <a:solidFill>
            <a:srgbClr val="CA020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9" name="Picture 8"/>
          <p:cNvPicPr>
            <a:picLocks noChangeAspect="1"/>
          </p:cNvPicPr>
          <p:nvPr/>
        </p:nvPicPr>
        <p:blipFill>
          <a:blip r:embed="rId3"/>
          <a:stretch>
            <a:fillRect/>
          </a:stretch>
        </p:blipFill>
        <p:spPr>
          <a:xfrm>
            <a:off x="0" y="4451894"/>
            <a:ext cx="9235440" cy="2507128"/>
          </a:xfrm>
          <a:prstGeom prst="rect">
            <a:avLst/>
          </a:prstGeom>
        </p:spPr>
      </p:pic>
      <p:sp>
        <p:nvSpPr>
          <p:cNvPr id="12" name="Title 1"/>
          <p:cNvSpPr>
            <a:spLocks noGrp="1"/>
          </p:cNvSpPr>
          <p:nvPr>
            <p:ph type="title"/>
          </p:nvPr>
        </p:nvSpPr>
        <p:spPr>
          <a:xfrm>
            <a:off x="0" y="152400"/>
            <a:ext cx="9144000" cy="1143000"/>
          </a:xfrm>
        </p:spPr>
        <p:txBody>
          <a:bodyPr/>
          <a:lstStyle/>
          <a:p>
            <a:r>
              <a:rPr lang="en-US" sz="3600" b="1" dirty="0">
                <a:latin typeface="Calibri" pitchFamily="34" charset="0"/>
                <a:cs typeface="Calibri" pitchFamily="34" charset="0"/>
              </a:rPr>
              <a:t>Home Fire Escape Rules</a:t>
            </a:r>
          </a:p>
        </p:txBody>
      </p:sp>
      <p:pic>
        <p:nvPicPr>
          <p:cNvPr id="7" name="Picture 6"/>
          <p:cNvPicPr>
            <a:picLocks noChangeAspect="1"/>
          </p:cNvPicPr>
          <p:nvPr/>
        </p:nvPicPr>
        <p:blipFill>
          <a:blip r:embed="rId4"/>
          <a:stretch>
            <a:fillRect/>
          </a:stretch>
        </p:blipFill>
        <p:spPr>
          <a:xfrm>
            <a:off x="152400" y="1830399"/>
            <a:ext cx="4114800" cy="2741601"/>
          </a:xfrm>
          <a:prstGeom prst="rect">
            <a:avLst/>
          </a:prstGeom>
        </p:spPr>
      </p:pic>
      <p:sp>
        <p:nvSpPr>
          <p:cNvPr id="11" name="TextBox 10"/>
          <p:cNvSpPr txBox="1"/>
          <p:nvPr/>
        </p:nvSpPr>
        <p:spPr>
          <a:xfrm>
            <a:off x="4114800" y="1600200"/>
            <a:ext cx="4724400" cy="3385542"/>
          </a:xfrm>
          <a:prstGeom prst="rect">
            <a:avLst/>
          </a:prstGeom>
          <a:noFill/>
        </p:spPr>
        <p:txBody>
          <a:bodyPr wrap="square" rtlCol="0">
            <a:spAutoFit/>
          </a:bodyPr>
          <a:lstStyle/>
          <a:p>
            <a:pPr marL="457200" indent="-457200">
              <a:buFont typeface="Arial" pitchFamily="34" charset="0"/>
              <a:buChar char="•"/>
            </a:pPr>
            <a:r>
              <a:rPr lang="en-US" sz="2800" dirty="0"/>
              <a:t>Go to your outside meeting place and call 9-1-1. Tell them your street address.</a:t>
            </a:r>
          </a:p>
          <a:p>
            <a:pPr marL="342900" indent="-342900">
              <a:buFontTx/>
              <a:buChar char="-"/>
            </a:pPr>
            <a:endParaRPr lang="en-US" sz="2800" dirty="0"/>
          </a:p>
          <a:p>
            <a:pPr marL="457200" indent="-457200">
              <a:buFont typeface="Arial" pitchFamily="34" charset="0"/>
              <a:buChar char="•"/>
            </a:pPr>
            <a:r>
              <a:rPr lang="en-US" sz="2800" dirty="0"/>
              <a:t>Stay outside – </a:t>
            </a:r>
            <a:r>
              <a:rPr lang="en-US" sz="2800" b="1" dirty="0">
                <a:solidFill>
                  <a:srgbClr val="C00000"/>
                </a:solidFill>
              </a:rPr>
              <a:t>Never go back into a burning building.</a:t>
            </a:r>
          </a:p>
          <a:p>
            <a:endParaRPr lang="en-US" dirty="0"/>
          </a:p>
        </p:txBody>
      </p:sp>
      <p:grpSp>
        <p:nvGrpSpPr>
          <p:cNvPr id="8" name="Group 7">
            <a:extLst>
              <a:ext uri="{FF2B5EF4-FFF2-40B4-BE49-F238E27FC236}">
                <a16:creationId xmlns:a16="http://schemas.microsoft.com/office/drawing/2014/main" id="{5FBDAB36-727A-5441-8D0B-58A64D13C55D}"/>
              </a:ext>
            </a:extLst>
          </p:cNvPr>
          <p:cNvGrpSpPr/>
          <p:nvPr/>
        </p:nvGrpSpPr>
        <p:grpSpPr>
          <a:xfrm>
            <a:off x="165574" y="6705600"/>
            <a:ext cx="7302026" cy="196778"/>
            <a:chOff x="165574" y="6705600"/>
            <a:chExt cx="7302026" cy="196778"/>
          </a:xfrm>
        </p:grpSpPr>
        <p:pic>
          <p:nvPicPr>
            <p:cNvPr id="10" name="Picture 9">
              <a:extLst>
                <a:ext uri="{FF2B5EF4-FFF2-40B4-BE49-F238E27FC236}">
                  <a16:creationId xmlns:a16="http://schemas.microsoft.com/office/drawing/2014/main" id="{A5CAE939-B9C4-8A41-8736-96E950AEB1C6}"/>
                </a:ext>
              </a:extLst>
            </p:cNvPr>
            <p:cNvPicPr>
              <a:picLocks noChangeAspect="1"/>
            </p:cNvPicPr>
            <p:nvPr/>
          </p:nvPicPr>
          <p:blipFill rotWithShape="1">
            <a:blip r:embed="rId5"/>
            <a:srcRect t="14566"/>
            <a:stretch/>
          </p:blipFill>
          <p:spPr>
            <a:xfrm>
              <a:off x="186549" y="6705600"/>
              <a:ext cx="7281051" cy="196778"/>
            </a:xfrm>
            <a:prstGeom prst="rect">
              <a:avLst/>
            </a:prstGeom>
          </p:spPr>
        </p:pic>
        <p:sp>
          <p:nvSpPr>
            <p:cNvPr id="13" name="TextBox 12">
              <a:extLst>
                <a:ext uri="{FF2B5EF4-FFF2-40B4-BE49-F238E27FC236}">
                  <a16:creationId xmlns:a16="http://schemas.microsoft.com/office/drawing/2014/main" id="{2E6829E0-3DEA-864E-AB56-98998624D92D}"/>
                </a:ext>
              </a:extLst>
            </p:cNvPr>
            <p:cNvSpPr txBox="1"/>
            <p:nvPr/>
          </p:nvSpPr>
          <p:spPr>
            <a:xfrm>
              <a:off x="165574" y="6705600"/>
              <a:ext cx="6463826" cy="169277"/>
            </a:xfrm>
            <a:prstGeom prst="rect">
              <a:avLst/>
            </a:prstGeom>
            <a:noFill/>
          </p:spPr>
          <p:txBody>
            <a:bodyPr wrap="square" rtlCol="0">
              <a:spAutoFit/>
            </a:bodyPr>
            <a:lstStyle/>
            <a:p>
              <a:r>
                <a:rPr lang="en-US" sz="500" dirty="0">
                  <a:latin typeface="Arial" panose="020B0604020202020204" pitchFamily="34" charset="0"/>
                  <a:cs typeface="Arial" panose="020B0604020202020204" pitchFamily="34" charset="0"/>
                </a:rPr>
                <a:t>© </a:t>
              </a:r>
              <a:r>
                <a:rPr lang="en-US" sz="500" dirty="0"/>
                <a:t>2026 MPHI. Sound Off with the Home Fire Safety Patrol made possible by funding from the USDHS/FEMA, Award No. EMW-2024-FP-00140, </a:t>
              </a:r>
              <a:r>
                <a:rPr lang="en-US" sz="500" dirty="0">
                  <a:latin typeface="Arial" panose="020B0604020202020204" pitchFamily="34" charset="0"/>
                  <a:cs typeface="Arial" panose="020B0604020202020204" pitchFamily="34" charset="0"/>
                </a:rPr>
                <a:t>with generous support from First Alert.</a:t>
              </a:r>
            </a:p>
          </p:txBody>
        </p:sp>
      </p:grpSp>
    </p:spTree>
    <p:extLst>
      <p:ext uri="{BB962C8B-B14F-4D97-AF65-F5344CB8AC3E}">
        <p14:creationId xmlns:p14="http://schemas.microsoft.com/office/powerpoint/2010/main" val="17810797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811780" y="3810000"/>
            <a:ext cx="7118187" cy="1868071"/>
            <a:chOff x="457200" y="4038600"/>
            <a:chExt cx="7118187" cy="1868071"/>
          </a:xfrm>
        </p:grpSpPr>
        <p:pic>
          <p:nvPicPr>
            <p:cNvPr id="4" name="Content Placeholder 4" descr="U98763-HamPhoto-4400.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436620" y="4038600"/>
              <a:ext cx="2138767" cy="1856232"/>
            </a:xfrm>
            <a:prstGeom prst="rect">
              <a:avLst/>
            </a:prstGeom>
            <a:solidFill>
              <a:srgbClr val="FFFFFF">
                <a:shade val="85000"/>
              </a:srgbClr>
            </a:solidFill>
            <a:ln>
              <a:noFill/>
            </a:ln>
            <a:effectLst/>
          </p:spPr>
        </p:pic>
        <p:pic>
          <p:nvPicPr>
            <p:cNvPr id="3" name="Picture 2" descr="C:\Users\slynch\Downloads\V54151-HamPhoto-4400.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2905386" y="4038600"/>
              <a:ext cx="2666702" cy="1848229"/>
            </a:xfrm>
            <a:prstGeom prst="rect">
              <a:avLst/>
            </a:prstGeom>
            <a:solidFill>
              <a:srgbClr val="FFFFFF">
                <a:shade val="85000"/>
              </a:srgbClr>
            </a:solidFill>
            <a:ln>
              <a:noFill/>
            </a:ln>
            <a:effectLst/>
          </p:spPr>
        </p:pic>
        <p:pic>
          <p:nvPicPr>
            <p:cNvPr id="6" name="Content Placeholder 6" descr="U99379-HamPhoto-4400.jpg"/>
            <p:cNvPicPr/>
            <p:nvPr/>
          </p:nvPicPr>
          <p:blipFill rotWithShape="1">
            <a:blip r:embed="rId5" cstate="screen">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a:ext>
              </a:extLst>
            </a:blip>
            <a:srcRect/>
            <a:stretch/>
          </p:blipFill>
          <p:spPr bwMode="auto">
            <a:xfrm>
              <a:off x="457200" y="4038600"/>
              <a:ext cx="2491740" cy="1868071"/>
            </a:xfrm>
            <a:prstGeom prst="rect">
              <a:avLst/>
            </a:prstGeom>
            <a:solidFill>
              <a:srgbClr val="FFFFFF">
                <a:shade val="85000"/>
              </a:srgbClr>
            </a:solidFill>
            <a:ln>
              <a:noFill/>
            </a:ln>
            <a:effectLst/>
            <a:extLst>
              <a:ext uri="{53640926-AAD7-44d8-BBD7-CCE9431645EC}">
                <a14:shadowObscured xmlns="" xmlns:a14="http://schemas.microsoft.com/office/drawing/2010/main"/>
              </a:ext>
            </a:extLst>
          </p:spPr>
        </p:pic>
      </p:grpSp>
      <p:sp>
        <p:nvSpPr>
          <p:cNvPr id="8" name="Rectangle 7"/>
          <p:cNvSpPr/>
          <p:nvPr/>
        </p:nvSpPr>
        <p:spPr>
          <a:xfrm>
            <a:off x="1485900" y="3"/>
            <a:ext cx="6172200" cy="244231"/>
          </a:xfrm>
          <a:prstGeom prst="rect">
            <a:avLst/>
          </a:prstGeom>
          <a:solidFill>
            <a:srgbClr val="CA020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TextBox 8"/>
          <p:cNvSpPr txBox="1"/>
          <p:nvPr/>
        </p:nvSpPr>
        <p:spPr>
          <a:xfrm>
            <a:off x="0" y="358914"/>
            <a:ext cx="9144000" cy="707886"/>
          </a:xfrm>
          <a:prstGeom prst="rect">
            <a:avLst/>
          </a:prstGeom>
          <a:noFill/>
        </p:spPr>
        <p:txBody>
          <a:bodyPr wrap="square" rtlCol="0">
            <a:spAutoFit/>
          </a:bodyPr>
          <a:lstStyle/>
          <a:p>
            <a:pPr algn="ctr"/>
            <a:r>
              <a:rPr lang="en-US" sz="4000" b="1" dirty="0">
                <a:solidFill>
                  <a:srgbClr val="C00000"/>
                </a:solidFill>
              </a:rPr>
              <a:t>Partners in Home Fire Safety</a:t>
            </a:r>
          </a:p>
        </p:txBody>
      </p:sp>
      <p:grpSp>
        <p:nvGrpSpPr>
          <p:cNvPr id="16" name="Group 15"/>
          <p:cNvGrpSpPr/>
          <p:nvPr/>
        </p:nvGrpSpPr>
        <p:grpSpPr>
          <a:xfrm>
            <a:off x="3352800" y="1341120"/>
            <a:ext cx="4724400" cy="2011680"/>
            <a:chOff x="3429000" y="1341120"/>
            <a:chExt cx="4724400" cy="2011680"/>
          </a:xfrm>
        </p:grpSpPr>
        <p:pic>
          <p:nvPicPr>
            <p:cNvPr id="7" name="Picture 6"/>
            <p:cNvPicPr/>
            <p:nvPr/>
          </p:nvPicPr>
          <p:blipFill rotWithShape="1">
            <a:blip r:embed="rId7" cstate="screen">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a:ext>
              </a:extLst>
            </a:blip>
            <a:srcRect l="7152" t="3057" r="15544" b="5527"/>
            <a:stretch/>
          </p:blipFill>
          <p:spPr bwMode="auto">
            <a:xfrm>
              <a:off x="3429000" y="1341120"/>
              <a:ext cx="3053715" cy="2011680"/>
            </a:xfrm>
            <a:prstGeom prst="rect">
              <a:avLst/>
            </a:prstGeom>
            <a:ln>
              <a:noFill/>
            </a:ln>
            <a:extLst>
              <a:ext uri="{53640926-AAD7-44d8-BBD7-CCE9431645EC}">
                <a14:shadowObscured xmlns="" xmlns:a14="http://schemas.microsoft.com/office/drawing/2010/main"/>
              </a:ext>
            </a:extLst>
          </p:spPr>
        </p:pic>
        <p:pic>
          <p:nvPicPr>
            <p:cNvPr id="10" name="Picture 9" descr="U99369-HamPhoto-4400.jpg"/>
            <p:cNvPicPr/>
            <p:nvPr/>
          </p:nvPicPr>
          <p:blipFill>
            <a:blip r:embed="rId9" cstate="screen">
              <a:extLst>
                <a:ext uri="{28A0092B-C50C-407E-A947-70E740481C1C}">
                  <a14:useLocalDpi xmlns:a14="http://schemas.microsoft.com/office/drawing/2010/main"/>
                </a:ext>
              </a:extLst>
            </a:blip>
            <a:stretch>
              <a:fillRect/>
            </a:stretch>
          </p:blipFill>
          <p:spPr>
            <a:xfrm>
              <a:off x="6667499" y="1341120"/>
              <a:ext cx="1485901" cy="2011680"/>
            </a:xfrm>
            <a:prstGeom prst="rect">
              <a:avLst/>
            </a:prstGeom>
            <a:solidFill>
              <a:srgbClr val="FFFFFF">
                <a:shade val="85000"/>
              </a:srgbClr>
            </a:solidFill>
            <a:ln>
              <a:noFill/>
            </a:ln>
            <a:effectLst/>
          </p:spPr>
        </p:pic>
      </p:grpSp>
      <p:sp>
        <p:nvSpPr>
          <p:cNvPr id="5" name="TextBox 4"/>
          <p:cNvSpPr txBox="1"/>
          <p:nvPr/>
        </p:nvSpPr>
        <p:spPr>
          <a:xfrm>
            <a:off x="4419600" y="3348335"/>
            <a:ext cx="4652271" cy="400110"/>
          </a:xfrm>
          <a:prstGeom prst="rect">
            <a:avLst/>
          </a:prstGeom>
          <a:noFill/>
        </p:spPr>
        <p:txBody>
          <a:bodyPr wrap="square" rtlCol="0">
            <a:spAutoFit/>
          </a:bodyPr>
          <a:lstStyle/>
          <a:p>
            <a:r>
              <a:rPr lang="en-US" sz="2000" b="1" dirty="0"/>
              <a:t>Schools, Fire Departments</a:t>
            </a:r>
          </a:p>
        </p:txBody>
      </p:sp>
      <p:sp>
        <p:nvSpPr>
          <p:cNvPr id="11" name="TextBox 10"/>
          <p:cNvSpPr txBox="1"/>
          <p:nvPr/>
        </p:nvSpPr>
        <p:spPr>
          <a:xfrm>
            <a:off x="2161309" y="5638800"/>
            <a:ext cx="4696691" cy="400110"/>
          </a:xfrm>
          <a:prstGeom prst="rect">
            <a:avLst/>
          </a:prstGeom>
          <a:noFill/>
        </p:spPr>
        <p:txBody>
          <a:bodyPr wrap="square" rtlCol="0">
            <a:spAutoFit/>
          </a:bodyPr>
          <a:lstStyle/>
          <a:p>
            <a:r>
              <a:rPr lang="en-US" sz="2000" b="1" dirty="0"/>
              <a:t>Parents, Caregivers, Community Partners</a:t>
            </a:r>
          </a:p>
        </p:txBody>
      </p:sp>
      <p:pic>
        <p:nvPicPr>
          <p:cNvPr id="14" name="Picture 13"/>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48869" y="1066800"/>
            <a:ext cx="2041931" cy="2514600"/>
          </a:xfrm>
          <a:prstGeom prst="rect">
            <a:avLst/>
          </a:prstGeom>
        </p:spPr>
      </p:pic>
      <p:pic>
        <p:nvPicPr>
          <p:cNvPr id="13" name="Picture 12"/>
          <p:cNvPicPr>
            <a:picLocks noChangeAspect="1"/>
          </p:cNvPicPr>
          <p:nvPr/>
        </p:nvPicPr>
        <p:blipFill>
          <a:blip r:embed="rId11"/>
          <a:stretch>
            <a:fillRect/>
          </a:stretch>
        </p:blipFill>
        <p:spPr>
          <a:xfrm>
            <a:off x="0" y="4451894"/>
            <a:ext cx="9235440" cy="2507128"/>
          </a:xfrm>
          <a:prstGeom prst="rect">
            <a:avLst/>
          </a:prstGeom>
        </p:spPr>
      </p:pic>
      <p:grpSp>
        <p:nvGrpSpPr>
          <p:cNvPr id="17" name="Group 16">
            <a:extLst>
              <a:ext uri="{FF2B5EF4-FFF2-40B4-BE49-F238E27FC236}">
                <a16:creationId xmlns:a16="http://schemas.microsoft.com/office/drawing/2014/main" id="{0E272F22-8BDE-6F45-B199-FAC2A6FF0E94}"/>
              </a:ext>
            </a:extLst>
          </p:cNvPr>
          <p:cNvGrpSpPr/>
          <p:nvPr/>
        </p:nvGrpSpPr>
        <p:grpSpPr>
          <a:xfrm>
            <a:off x="165574" y="6705600"/>
            <a:ext cx="7302026" cy="196778"/>
            <a:chOff x="165574" y="6705600"/>
            <a:chExt cx="7302026" cy="196778"/>
          </a:xfrm>
        </p:grpSpPr>
        <p:pic>
          <p:nvPicPr>
            <p:cNvPr id="18" name="Picture 17">
              <a:extLst>
                <a:ext uri="{FF2B5EF4-FFF2-40B4-BE49-F238E27FC236}">
                  <a16:creationId xmlns:a16="http://schemas.microsoft.com/office/drawing/2014/main" id="{9D64BB38-8AE3-B04B-AE5F-17C3B7F67236}"/>
                </a:ext>
              </a:extLst>
            </p:cNvPr>
            <p:cNvPicPr>
              <a:picLocks noChangeAspect="1"/>
            </p:cNvPicPr>
            <p:nvPr/>
          </p:nvPicPr>
          <p:blipFill rotWithShape="1">
            <a:blip r:embed="rId12"/>
            <a:srcRect t="14566"/>
            <a:stretch/>
          </p:blipFill>
          <p:spPr>
            <a:xfrm>
              <a:off x="186549" y="6705600"/>
              <a:ext cx="7281051" cy="196778"/>
            </a:xfrm>
            <a:prstGeom prst="rect">
              <a:avLst/>
            </a:prstGeom>
          </p:spPr>
        </p:pic>
        <p:sp>
          <p:nvSpPr>
            <p:cNvPr id="19" name="TextBox 18">
              <a:extLst>
                <a:ext uri="{FF2B5EF4-FFF2-40B4-BE49-F238E27FC236}">
                  <a16:creationId xmlns:a16="http://schemas.microsoft.com/office/drawing/2014/main" id="{785B6F4C-ED3F-5944-8CBC-EDF376F343CB}"/>
                </a:ext>
              </a:extLst>
            </p:cNvPr>
            <p:cNvSpPr txBox="1"/>
            <p:nvPr/>
          </p:nvSpPr>
          <p:spPr>
            <a:xfrm>
              <a:off x="165574" y="6705600"/>
              <a:ext cx="6463826" cy="169277"/>
            </a:xfrm>
            <a:prstGeom prst="rect">
              <a:avLst/>
            </a:prstGeom>
            <a:noFill/>
          </p:spPr>
          <p:txBody>
            <a:bodyPr wrap="square" rtlCol="0">
              <a:spAutoFit/>
            </a:bodyPr>
            <a:lstStyle/>
            <a:p>
              <a:r>
                <a:rPr lang="en-US" sz="500" dirty="0">
                  <a:latin typeface="Arial" panose="020B0604020202020204" pitchFamily="34" charset="0"/>
                  <a:cs typeface="Arial" panose="020B0604020202020204" pitchFamily="34" charset="0"/>
                </a:rPr>
                <a:t>© </a:t>
              </a:r>
              <a:r>
                <a:rPr lang="en-US" sz="500" dirty="0"/>
                <a:t>2026 MPHI. Sound Off with the Home Fire Safety Patrol made possible by funding from the USDHS/FEMA, Award No. EMW-2024-FP-00140, </a:t>
              </a:r>
              <a:r>
                <a:rPr lang="en-US" sz="500" dirty="0">
                  <a:latin typeface="Arial" panose="020B0604020202020204" pitchFamily="34" charset="0"/>
                  <a:cs typeface="Arial" panose="020B0604020202020204" pitchFamily="34" charset="0"/>
                </a:rPr>
                <a:t>with generous support from First Alert.</a:t>
              </a:r>
            </a:p>
          </p:txBody>
        </p:sp>
      </p:grpSp>
    </p:spTree>
    <p:extLst>
      <p:ext uri="{BB962C8B-B14F-4D97-AF65-F5344CB8AC3E}">
        <p14:creationId xmlns:p14="http://schemas.microsoft.com/office/powerpoint/2010/main" val="306978550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stretch>
            <a:fillRect/>
          </a:stretch>
        </p:blipFill>
        <p:spPr>
          <a:xfrm>
            <a:off x="0" y="4451894"/>
            <a:ext cx="9235440" cy="2507128"/>
          </a:xfrm>
          <a:prstGeom prst="rect">
            <a:avLst/>
          </a:prstGeom>
        </p:spPr>
      </p:pic>
      <p:sp>
        <p:nvSpPr>
          <p:cNvPr id="3" name="Content Placeholder 2"/>
          <p:cNvSpPr>
            <a:spLocks noGrp="1"/>
          </p:cNvSpPr>
          <p:nvPr>
            <p:ph idx="1"/>
          </p:nvPr>
        </p:nvSpPr>
        <p:spPr>
          <a:xfrm>
            <a:off x="990600" y="1600200"/>
            <a:ext cx="7772400" cy="3581400"/>
          </a:xfrm>
        </p:spPr>
        <p:txBody>
          <a:bodyPr/>
          <a:lstStyle/>
          <a:p>
            <a:endParaRPr lang="en-US" dirty="0"/>
          </a:p>
          <a:p>
            <a:endParaRPr lang="en-US" dirty="0"/>
          </a:p>
          <a:p>
            <a:pPr marL="0" indent="0">
              <a:buNone/>
            </a:pPr>
            <a:r>
              <a:rPr lang="en-US" sz="3600" dirty="0">
                <a:latin typeface="Calibri" pitchFamily="34" charset="0"/>
                <a:cs typeface="Calibri" pitchFamily="34" charset="0"/>
              </a:rPr>
              <a:t> </a:t>
            </a:r>
          </a:p>
          <a:p>
            <a:pPr marL="0" indent="0" algn="ctr">
              <a:buNone/>
            </a:pPr>
            <a:endParaRPr lang="en-US" sz="2800" b="1" dirty="0">
              <a:latin typeface="Calibri" pitchFamily="34" charset="0"/>
              <a:cs typeface="Calibri" pitchFamily="34" charset="0"/>
            </a:endParaRPr>
          </a:p>
          <a:p>
            <a:pPr marL="0" indent="0" algn="ctr">
              <a:buNone/>
            </a:pPr>
            <a:r>
              <a:rPr lang="en-US" sz="2800" b="1" dirty="0">
                <a:latin typeface="Calibri" pitchFamily="34" charset="0"/>
                <a:cs typeface="Calibri" pitchFamily="34" charset="0"/>
              </a:rPr>
              <a:t>CENTER FOR NATIONAL </a:t>
            </a:r>
          </a:p>
          <a:p>
            <a:pPr marL="0" indent="0" algn="ctr">
              <a:buNone/>
            </a:pPr>
            <a:r>
              <a:rPr lang="en-US" sz="2800" b="1" dirty="0">
                <a:latin typeface="Calibri" pitchFamily="34" charset="0"/>
                <a:cs typeface="Calibri" pitchFamily="34" charset="0"/>
              </a:rPr>
              <a:t>PREVENTION INITIATIVES</a:t>
            </a:r>
          </a:p>
        </p:txBody>
      </p:sp>
      <p:sp>
        <p:nvSpPr>
          <p:cNvPr id="4" name="Slide Number Placeholder 3"/>
          <p:cNvSpPr>
            <a:spLocks noGrp="1"/>
          </p:cNvSpPr>
          <p:nvPr>
            <p:ph type="sldNum" sz="quarter" idx="4294967295"/>
          </p:nvPr>
        </p:nvSpPr>
        <p:spPr>
          <a:xfrm>
            <a:off x="8626671" y="6593559"/>
            <a:ext cx="400050" cy="168275"/>
          </a:xfrm>
          <a:prstGeom prst="rect">
            <a:avLst/>
          </a:prstGeom>
        </p:spPr>
        <p:txBody>
          <a:bodyPr/>
          <a:lstStyle/>
          <a:p>
            <a:pPr>
              <a:defRPr/>
            </a:pPr>
            <a:fld id="{91B08BE5-9F10-4666-B823-88B872EBA487}" type="slidenum">
              <a:rPr lang="en-US" smtClean="0">
                <a:solidFill>
                  <a:srgbClr val="47B6C6"/>
                </a:solidFill>
              </a:rPr>
              <a:pPr>
                <a:defRPr/>
              </a:pPr>
              <a:t>34</a:t>
            </a:fld>
            <a:endParaRPr lang="en-US">
              <a:solidFill>
                <a:srgbClr val="47B6C6"/>
              </a:solidFill>
            </a:endParaRPr>
          </a:p>
        </p:txBody>
      </p:sp>
      <p:sp>
        <p:nvSpPr>
          <p:cNvPr id="5" name="Rectangle 4"/>
          <p:cNvSpPr/>
          <p:nvPr/>
        </p:nvSpPr>
        <p:spPr>
          <a:xfrm>
            <a:off x="1485900" y="3"/>
            <a:ext cx="6172200" cy="244231"/>
          </a:xfrm>
          <a:prstGeom prst="rect">
            <a:avLst/>
          </a:prstGeom>
          <a:solidFill>
            <a:srgbClr val="CA020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0" y="496669"/>
            <a:ext cx="9144000" cy="646331"/>
          </a:xfrm>
          <a:prstGeom prst="rect">
            <a:avLst/>
          </a:prstGeom>
          <a:noFill/>
        </p:spPr>
        <p:txBody>
          <a:bodyPr wrap="square" rtlCol="0">
            <a:spAutoFit/>
          </a:bodyPr>
          <a:lstStyle/>
          <a:p>
            <a:pPr algn="ctr"/>
            <a:r>
              <a:rPr lang="en-US" sz="3600" b="1" dirty="0">
                <a:solidFill>
                  <a:srgbClr val="C00000"/>
                </a:solidFill>
              </a:rPr>
              <a:t>Sound Off with the Home Fire Safety Patrol</a:t>
            </a:r>
          </a:p>
        </p:txBody>
      </p:sp>
      <p:pic>
        <p:nvPicPr>
          <p:cNvPr id="13" name="Picture 12"/>
          <p:cNvPicPr>
            <a:picLocks noChangeAspect="1"/>
          </p:cNvPicPr>
          <p:nvPr/>
        </p:nvPicPr>
        <p:blipFill>
          <a:blip r:embed="rId4"/>
          <a:stretch>
            <a:fillRect/>
          </a:stretch>
        </p:blipFill>
        <p:spPr>
          <a:xfrm>
            <a:off x="2137090" y="1600200"/>
            <a:ext cx="5025710" cy="2286000"/>
          </a:xfrm>
          <a:prstGeom prst="rect">
            <a:avLst/>
          </a:prstGeom>
        </p:spPr>
      </p:pic>
      <p:grpSp>
        <p:nvGrpSpPr>
          <p:cNvPr id="8" name="Group 7">
            <a:extLst>
              <a:ext uri="{FF2B5EF4-FFF2-40B4-BE49-F238E27FC236}">
                <a16:creationId xmlns:a16="http://schemas.microsoft.com/office/drawing/2014/main" id="{FB573D2C-EC27-564F-B8B9-775FF6A4270D}"/>
              </a:ext>
            </a:extLst>
          </p:cNvPr>
          <p:cNvGrpSpPr/>
          <p:nvPr/>
        </p:nvGrpSpPr>
        <p:grpSpPr>
          <a:xfrm>
            <a:off x="165574" y="6705600"/>
            <a:ext cx="7302026" cy="196778"/>
            <a:chOff x="165574" y="6705600"/>
            <a:chExt cx="7302026" cy="196778"/>
          </a:xfrm>
        </p:grpSpPr>
        <p:pic>
          <p:nvPicPr>
            <p:cNvPr id="9" name="Picture 8">
              <a:extLst>
                <a:ext uri="{FF2B5EF4-FFF2-40B4-BE49-F238E27FC236}">
                  <a16:creationId xmlns:a16="http://schemas.microsoft.com/office/drawing/2014/main" id="{A88D1143-60EE-8943-846E-24E1391FC8AD}"/>
                </a:ext>
              </a:extLst>
            </p:cNvPr>
            <p:cNvPicPr>
              <a:picLocks noChangeAspect="1"/>
            </p:cNvPicPr>
            <p:nvPr/>
          </p:nvPicPr>
          <p:blipFill rotWithShape="1">
            <a:blip r:embed="rId5"/>
            <a:srcRect t="14566"/>
            <a:stretch/>
          </p:blipFill>
          <p:spPr>
            <a:xfrm>
              <a:off x="186549" y="6705600"/>
              <a:ext cx="7281051" cy="196778"/>
            </a:xfrm>
            <a:prstGeom prst="rect">
              <a:avLst/>
            </a:prstGeom>
          </p:spPr>
        </p:pic>
        <p:sp>
          <p:nvSpPr>
            <p:cNvPr id="10" name="TextBox 9">
              <a:extLst>
                <a:ext uri="{FF2B5EF4-FFF2-40B4-BE49-F238E27FC236}">
                  <a16:creationId xmlns:a16="http://schemas.microsoft.com/office/drawing/2014/main" id="{B633065F-551A-434D-9BDF-530AC99A03CE}"/>
                </a:ext>
              </a:extLst>
            </p:cNvPr>
            <p:cNvSpPr txBox="1"/>
            <p:nvPr/>
          </p:nvSpPr>
          <p:spPr>
            <a:xfrm>
              <a:off x="165574" y="6705600"/>
              <a:ext cx="6463826" cy="169277"/>
            </a:xfrm>
            <a:prstGeom prst="rect">
              <a:avLst/>
            </a:prstGeom>
            <a:noFill/>
          </p:spPr>
          <p:txBody>
            <a:bodyPr wrap="square" rtlCol="0">
              <a:spAutoFit/>
            </a:bodyPr>
            <a:lstStyle/>
            <a:p>
              <a:r>
                <a:rPr lang="en-US" sz="500" dirty="0">
                  <a:latin typeface="Arial" panose="020B0604020202020204" pitchFamily="34" charset="0"/>
                  <a:cs typeface="Arial" panose="020B0604020202020204" pitchFamily="34" charset="0"/>
                </a:rPr>
                <a:t>© </a:t>
              </a:r>
              <a:r>
                <a:rPr lang="en-US" sz="500" dirty="0"/>
                <a:t>2026 MPHI. Sound Off with the Home Fire Safety Patrol made possible by funding from the USDHS/FEMA, Award No. EMW-2024-FP-00140, </a:t>
              </a:r>
              <a:r>
                <a:rPr lang="en-US" sz="500" dirty="0">
                  <a:latin typeface="Arial" panose="020B0604020202020204" pitchFamily="34" charset="0"/>
                  <a:cs typeface="Arial" panose="020B0604020202020204" pitchFamily="34" charset="0"/>
                </a:rPr>
                <a:t>with generous support from First Alert.</a:t>
              </a:r>
            </a:p>
          </p:txBody>
        </p:sp>
      </p:grpSp>
    </p:spTree>
    <p:extLst>
      <p:ext uri="{BB962C8B-B14F-4D97-AF65-F5344CB8AC3E}">
        <p14:creationId xmlns:p14="http://schemas.microsoft.com/office/powerpoint/2010/main" val="35200667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8626671" y="6593559"/>
            <a:ext cx="400050" cy="168275"/>
          </a:xfrm>
          <a:prstGeom prst="rect">
            <a:avLst/>
          </a:prstGeom>
        </p:spPr>
        <p:txBody>
          <a:bodyPr/>
          <a:lstStyle/>
          <a:p>
            <a:pPr>
              <a:defRPr/>
            </a:pPr>
            <a:fld id="{91B08BE5-9F10-4666-B823-88B872EBA487}" type="slidenum">
              <a:rPr lang="en-US" smtClean="0">
                <a:solidFill>
                  <a:srgbClr val="47B6C6"/>
                </a:solidFill>
              </a:rPr>
              <a:pPr>
                <a:defRPr/>
              </a:pPr>
              <a:t>35</a:t>
            </a:fld>
            <a:endParaRPr lang="en-US">
              <a:solidFill>
                <a:srgbClr val="47B6C6"/>
              </a:solidFill>
            </a:endParaRPr>
          </a:p>
        </p:txBody>
      </p:sp>
      <p:sp>
        <p:nvSpPr>
          <p:cNvPr id="7" name="Rectangle 6"/>
          <p:cNvSpPr/>
          <p:nvPr/>
        </p:nvSpPr>
        <p:spPr>
          <a:xfrm>
            <a:off x="1485900" y="3"/>
            <a:ext cx="6172200" cy="244231"/>
          </a:xfrm>
          <a:prstGeom prst="rect">
            <a:avLst/>
          </a:prstGeom>
          <a:solidFill>
            <a:srgbClr val="CA020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3"/>
          <a:stretch>
            <a:fillRect/>
          </a:stretch>
        </p:blipFill>
        <p:spPr>
          <a:xfrm>
            <a:off x="0" y="4451894"/>
            <a:ext cx="9235440" cy="2507128"/>
          </a:xfrm>
          <a:prstGeom prst="rect">
            <a:avLst/>
          </a:prstGeom>
        </p:spPr>
      </p:pic>
      <p:sp>
        <p:nvSpPr>
          <p:cNvPr id="11" name="TextBox 10"/>
          <p:cNvSpPr txBox="1"/>
          <p:nvPr/>
        </p:nvSpPr>
        <p:spPr>
          <a:xfrm>
            <a:off x="0" y="496669"/>
            <a:ext cx="9144000" cy="1077218"/>
          </a:xfrm>
          <a:prstGeom prst="rect">
            <a:avLst/>
          </a:prstGeom>
          <a:noFill/>
        </p:spPr>
        <p:txBody>
          <a:bodyPr wrap="square" rtlCol="0">
            <a:spAutoFit/>
          </a:bodyPr>
          <a:lstStyle/>
          <a:p>
            <a:pPr algn="ctr"/>
            <a:r>
              <a:rPr lang="en-US" sz="3200" b="1" dirty="0">
                <a:solidFill>
                  <a:srgbClr val="C00000"/>
                </a:solidFill>
              </a:rPr>
              <a:t>Sound Off with the Home Fire Safety Patrol Developers</a:t>
            </a:r>
          </a:p>
        </p:txBody>
      </p:sp>
      <p:pic>
        <p:nvPicPr>
          <p:cNvPr id="2" name="Picture 1"/>
          <p:cNvPicPr>
            <a:picLocks noChangeAspect="1"/>
          </p:cNvPicPr>
          <p:nvPr/>
        </p:nvPicPr>
        <p:blipFill>
          <a:blip r:embed="rId4"/>
          <a:stretch>
            <a:fillRect/>
          </a:stretch>
        </p:blipFill>
        <p:spPr>
          <a:xfrm>
            <a:off x="2819400" y="1905000"/>
            <a:ext cx="3810000" cy="2756544"/>
          </a:xfrm>
          <a:prstGeom prst="rect">
            <a:avLst/>
          </a:prstGeom>
        </p:spPr>
      </p:pic>
      <p:grpSp>
        <p:nvGrpSpPr>
          <p:cNvPr id="8" name="Group 7">
            <a:extLst>
              <a:ext uri="{FF2B5EF4-FFF2-40B4-BE49-F238E27FC236}">
                <a16:creationId xmlns:a16="http://schemas.microsoft.com/office/drawing/2014/main" id="{5E18449D-7073-B245-8A1C-71649082406D}"/>
              </a:ext>
            </a:extLst>
          </p:cNvPr>
          <p:cNvGrpSpPr/>
          <p:nvPr/>
        </p:nvGrpSpPr>
        <p:grpSpPr>
          <a:xfrm>
            <a:off x="165574" y="6705600"/>
            <a:ext cx="7302026" cy="196778"/>
            <a:chOff x="165574" y="6705600"/>
            <a:chExt cx="7302026" cy="196778"/>
          </a:xfrm>
        </p:grpSpPr>
        <p:pic>
          <p:nvPicPr>
            <p:cNvPr id="9" name="Picture 8">
              <a:extLst>
                <a:ext uri="{FF2B5EF4-FFF2-40B4-BE49-F238E27FC236}">
                  <a16:creationId xmlns:a16="http://schemas.microsoft.com/office/drawing/2014/main" id="{779AA484-FC9D-D546-9FF4-ACEFBBF3F601}"/>
                </a:ext>
              </a:extLst>
            </p:cNvPr>
            <p:cNvPicPr>
              <a:picLocks noChangeAspect="1"/>
            </p:cNvPicPr>
            <p:nvPr/>
          </p:nvPicPr>
          <p:blipFill rotWithShape="1">
            <a:blip r:embed="rId5"/>
            <a:srcRect t="14566"/>
            <a:stretch/>
          </p:blipFill>
          <p:spPr>
            <a:xfrm>
              <a:off x="186549" y="6705600"/>
              <a:ext cx="7281051" cy="196778"/>
            </a:xfrm>
            <a:prstGeom prst="rect">
              <a:avLst/>
            </a:prstGeom>
          </p:spPr>
        </p:pic>
        <p:sp>
          <p:nvSpPr>
            <p:cNvPr id="12" name="TextBox 11">
              <a:extLst>
                <a:ext uri="{FF2B5EF4-FFF2-40B4-BE49-F238E27FC236}">
                  <a16:creationId xmlns:a16="http://schemas.microsoft.com/office/drawing/2014/main" id="{E00DE0E5-9043-5044-82D7-FC6CD44D46C1}"/>
                </a:ext>
              </a:extLst>
            </p:cNvPr>
            <p:cNvSpPr txBox="1"/>
            <p:nvPr/>
          </p:nvSpPr>
          <p:spPr>
            <a:xfrm>
              <a:off x="165574" y="6705600"/>
              <a:ext cx="6463826" cy="169277"/>
            </a:xfrm>
            <a:prstGeom prst="rect">
              <a:avLst/>
            </a:prstGeom>
            <a:noFill/>
          </p:spPr>
          <p:txBody>
            <a:bodyPr wrap="square" rtlCol="0">
              <a:spAutoFit/>
            </a:bodyPr>
            <a:lstStyle/>
            <a:p>
              <a:r>
                <a:rPr lang="en-US" sz="500" dirty="0">
                  <a:latin typeface="Arial" panose="020B0604020202020204" pitchFamily="34" charset="0"/>
                  <a:cs typeface="Arial" panose="020B0604020202020204" pitchFamily="34" charset="0"/>
                </a:rPr>
                <a:t>© </a:t>
              </a:r>
              <a:r>
                <a:rPr lang="en-US" sz="500" dirty="0"/>
                <a:t>2026 MPHI. Sound Off with the Home Fire Safety Patrol made possible by funding from the USDHS/FEMA, Award No. EMW-2024-FP-00140, </a:t>
              </a:r>
              <a:r>
                <a:rPr lang="en-US" sz="500" dirty="0">
                  <a:latin typeface="Arial" panose="020B0604020202020204" pitchFamily="34" charset="0"/>
                  <a:cs typeface="Arial" panose="020B0604020202020204" pitchFamily="34" charset="0"/>
                </a:rPr>
                <a:t>with generous support from First Alert.</a:t>
              </a:r>
            </a:p>
          </p:txBody>
        </p:sp>
      </p:grpSp>
    </p:spTree>
    <p:extLst>
      <p:ext uri="{BB962C8B-B14F-4D97-AF65-F5344CB8AC3E}">
        <p14:creationId xmlns:p14="http://schemas.microsoft.com/office/powerpoint/2010/main" val="114927831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485900" y="3"/>
            <a:ext cx="6172200" cy="244231"/>
          </a:xfrm>
          <a:prstGeom prst="rect">
            <a:avLst/>
          </a:prstGeom>
          <a:solidFill>
            <a:srgbClr val="CA020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7F494040-D79B-4257-99BA-C4CA88E2DB48" descr="E9470B65-CDAF-47EA-8015-37669C4F7764@hsd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495800" y="1600200"/>
            <a:ext cx="3200400" cy="228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 name="Picture 11"/>
          <p:cNvPicPr>
            <a:picLocks noChangeAspect="1"/>
          </p:cNvPicPr>
          <p:nvPr/>
        </p:nvPicPr>
        <p:blipFill>
          <a:blip r:embed="rId4"/>
          <a:stretch>
            <a:fillRect/>
          </a:stretch>
        </p:blipFill>
        <p:spPr>
          <a:xfrm>
            <a:off x="0" y="4451894"/>
            <a:ext cx="9235440" cy="2507128"/>
          </a:xfrm>
          <a:prstGeom prst="rect">
            <a:avLst/>
          </a:prstGeom>
        </p:spPr>
      </p:pic>
      <p:sp>
        <p:nvSpPr>
          <p:cNvPr id="13" name="TextBox 12"/>
          <p:cNvSpPr txBox="1"/>
          <p:nvPr/>
        </p:nvSpPr>
        <p:spPr>
          <a:xfrm>
            <a:off x="0" y="496669"/>
            <a:ext cx="9144000" cy="646331"/>
          </a:xfrm>
          <a:prstGeom prst="rect">
            <a:avLst/>
          </a:prstGeom>
          <a:noFill/>
        </p:spPr>
        <p:txBody>
          <a:bodyPr wrap="square" rtlCol="0">
            <a:spAutoFit/>
          </a:bodyPr>
          <a:lstStyle/>
          <a:p>
            <a:pPr algn="ctr"/>
            <a:r>
              <a:rPr lang="en-US" sz="3600" b="1" dirty="0">
                <a:solidFill>
                  <a:srgbClr val="C00000"/>
                </a:solidFill>
              </a:rPr>
              <a:t>Thanks to Our Sponsors</a:t>
            </a:r>
          </a:p>
        </p:txBody>
      </p:sp>
      <p:pic>
        <p:nvPicPr>
          <p:cNvPr id="4" name="Picture 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600200" y="1600200"/>
            <a:ext cx="2286000" cy="2286000"/>
          </a:xfrm>
          <a:prstGeom prst="rect">
            <a:avLst/>
          </a:prstGeom>
        </p:spPr>
      </p:pic>
      <p:grpSp>
        <p:nvGrpSpPr>
          <p:cNvPr id="8" name="Group 7">
            <a:extLst>
              <a:ext uri="{FF2B5EF4-FFF2-40B4-BE49-F238E27FC236}">
                <a16:creationId xmlns:a16="http://schemas.microsoft.com/office/drawing/2014/main" id="{667C6EBA-DC9F-5546-9245-5E16A59FC5DF}"/>
              </a:ext>
            </a:extLst>
          </p:cNvPr>
          <p:cNvGrpSpPr/>
          <p:nvPr/>
        </p:nvGrpSpPr>
        <p:grpSpPr>
          <a:xfrm>
            <a:off x="165574" y="6705600"/>
            <a:ext cx="7302026" cy="196778"/>
            <a:chOff x="165574" y="6705600"/>
            <a:chExt cx="7302026" cy="196778"/>
          </a:xfrm>
        </p:grpSpPr>
        <p:pic>
          <p:nvPicPr>
            <p:cNvPr id="11" name="Picture 10">
              <a:extLst>
                <a:ext uri="{FF2B5EF4-FFF2-40B4-BE49-F238E27FC236}">
                  <a16:creationId xmlns:a16="http://schemas.microsoft.com/office/drawing/2014/main" id="{AB48442D-F5AA-E847-BE9D-F6672BD12D23}"/>
                </a:ext>
              </a:extLst>
            </p:cNvPr>
            <p:cNvPicPr>
              <a:picLocks noChangeAspect="1"/>
            </p:cNvPicPr>
            <p:nvPr/>
          </p:nvPicPr>
          <p:blipFill rotWithShape="1">
            <a:blip r:embed="rId6"/>
            <a:srcRect t="14566"/>
            <a:stretch/>
          </p:blipFill>
          <p:spPr>
            <a:xfrm>
              <a:off x="186549" y="6705600"/>
              <a:ext cx="7281051" cy="196778"/>
            </a:xfrm>
            <a:prstGeom prst="rect">
              <a:avLst/>
            </a:prstGeom>
          </p:spPr>
        </p:pic>
        <p:sp>
          <p:nvSpPr>
            <p:cNvPr id="14" name="TextBox 13">
              <a:extLst>
                <a:ext uri="{FF2B5EF4-FFF2-40B4-BE49-F238E27FC236}">
                  <a16:creationId xmlns:a16="http://schemas.microsoft.com/office/drawing/2014/main" id="{ADB5ED80-5557-D34C-BA3A-E5E4E0418C10}"/>
                </a:ext>
              </a:extLst>
            </p:cNvPr>
            <p:cNvSpPr txBox="1"/>
            <p:nvPr/>
          </p:nvSpPr>
          <p:spPr>
            <a:xfrm>
              <a:off x="165574" y="6705600"/>
              <a:ext cx="6463826" cy="169277"/>
            </a:xfrm>
            <a:prstGeom prst="rect">
              <a:avLst/>
            </a:prstGeom>
            <a:noFill/>
          </p:spPr>
          <p:txBody>
            <a:bodyPr wrap="square" rtlCol="0">
              <a:spAutoFit/>
            </a:bodyPr>
            <a:lstStyle/>
            <a:p>
              <a:r>
                <a:rPr lang="en-US" sz="500" dirty="0">
                  <a:latin typeface="Arial" panose="020B0604020202020204" pitchFamily="34" charset="0"/>
                  <a:cs typeface="Arial" panose="020B0604020202020204" pitchFamily="34" charset="0"/>
                </a:rPr>
                <a:t>© </a:t>
              </a:r>
              <a:r>
                <a:rPr lang="en-US" sz="500" dirty="0"/>
                <a:t>2026 MPHI. Sound Off with the Home Fire Safety Patrol made possible by funding from the USDHS/FEMA, Award No. EMW-2024-FP-00140, </a:t>
              </a:r>
              <a:r>
                <a:rPr lang="en-US" sz="500" dirty="0">
                  <a:latin typeface="Arial" panose="020B0604020202020204" pitchFamily="34" charset="0"/>
                  <a:cs typeface="Arial" panose="020B0604020202020204" pitchFamily="34" charset="0"/>
                </a:rPr>
                <a:t>with generous support from First Alert.</a:t>
              </a:r>
            </a:p>
          </p:txBody>
        </p:sp>
      </p:grpSp>
    </p:spTree>
    <p:extLst>
      <p:ext uri="{BB962C8B-B14F-4D97-AF65-F5344CB8AC3E}">
        <p14:creationId xmlns:p14="http://schemas.microsoft.com/office/powerpoint/2010/main" val="327549042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667000" y="381000"/>
            <a:ext cx="3713845" cy="4572000"/>
          </a:xfrm>
          <a:prstGeom prst="rect">
            <a:avLst/>
          </a:prstGeom>
        </p:spPr>
      </p:pic>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69008" y="5087112"/>
            <a:ext cx="5422392" cy="704088"/>
          </a:xfrm>
          <a:prstGeom prst="rect">
            <a:avLst/>
          </a:prstGeom>
        </p:spPr>
      </p:pic>
    </p:spTree>
    <p:extLst>
      <p:ext uri="{BB962C8B-B14F-4D97-AF65-F5344CB8AC3E}">
        <p14:creationId xmlns:p14="http://schemas.microsoft.com/office/powerpoint/2010/main" val="16688735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0" y="304800"/>
            <a:ext cx="9144000" cy="812800"/>
          </a:xfrm>
        </p:spPr>
        <p:txBody>
          <a:bodyPr>
            <a:noAutofit/>
          </a:bodyPr>
          <a:lstStyle/>
          <a:p>
            <a:r>
              <a:rPr lang="en-US" sz="3600" b="1" dirty="0"/>
              <a:t>Firefighters in Schools</a:t>
            </a:r>
          </a:p>
        </p:txBody>
      </p:sp>
      <p:sp>
        <p:nvSpPr>
          <p:cNvPr id="4" name="Slide Number Placeholder 3"/>
          <p:cNvSpPr>
            <a:spLocks noGrp="1"/>
          </p:cNvSpPr>
          <p:nvPr>
            <p:ph type="sldNum" sz="quarter" idx="4294967295"/>
          </p:nvPr>
        </p:nvSpPr>
        <p:spPr>
          <a:xfrm>
            <a:off x="8743950" y="6592889"/>
            <a:ext cx="400050" cy="168275"/>
          </a:xfrm>
          <a:prstGeom prst="rect">
            <a:avLst/>
          </a:prstGeom>
        </p:spPr>
        <p:txBody>
          <a:bodyPr/>
          <a:lstStyle/>
          <a:p>
            <a:pPr>
              <a:defRPr/>
            </a:pPr>
            <a:fld id="{91B08BE5-9F10-4666-B823-88B872EBA487}" type="slidenum">
              <a:rPr lang="en-US" smtClean="0">
                <a:solidFill>
                  <a:srgbClr val="47B6C6"/>
                </a:solidFill>
              </a:rPr>
              <a:pPr>
                <a:defRPr/>
              </a:pPr>
              <a:t>4</a:t>
            </a:fld>
            <a:endParaRPr lang="en-US" dirty="0">
              <a:solidFill>
                <a:srgbClr val="47B6C6"/>
              </a:solidFill>
            </a:endParaRPr>
          </a:p>
        </p:txBody>
      </p:sp>
      <p:pic>
        <p:nvPicPr>
          <p:cNvPr id="2050" name="Picture 2" descr="C:\Users\slynch\Downloads\909 Champaign FFs with kids.jpe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487766" y="1066800"/>
            <a:ext cx="6208434" cy="4775200"/>
          </a:xfrm>
          <a:prstGeom prst="rect">
            <a:avLst/>
          </a:prstGeom>
          <a:solidFill>
            <a:srgbClr val="FFFFFF">
              <a:shade val="85000"/>
            </a:srgbClr>
          </a:solidFill>
          <a:ln>
            <a:noFill/>
          </a:ln>
          <a:effectLst>
            <a:reflection blurRad="12700" stA="38000" endPos="5000" dist="63500" dir="5400000" sy="-100000" algn="bl" rotWithShape="0"/>
          </a:effectLst>
        </p:spPr>
      </p:pic>
      <p:sp>
        <p:nvSpPr>
          <p:cNvPr id="5" name="Rectangle 4"/>
          <p:cNvSpPr/>
          <p:nvPr/>
        </p:nvSpPr>
        <p:spPr>
          <a:xfrm>
            <a:off x="1485900" y="3"/>
            <a:ext cx="6172200" cy="244231"/>
          </a:xfrm>
          <a:prstGeom prst="rect">
            <a:avLst/>
          </a:prstGeom>
          <a:solidFill>
            <a:srgbClr val="CA020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0" name="Picture 9"/>
          <p:cNvPicPr>
            <a:picLocks noChangeAspect="1"/>
          </p:cNvPicPr>
          <p:nvPr/>
        </p:nvPicPr>
        <p:blipFill>
          <a:blip r:embed="rId4"/>
          <a:stretch>
            <a:fillRect/>
          </a:stretch>
        </p:blipFill>
        <p:spPr>
          <a:xfrm>
            <a:off x="0" y="4451895"/>
            <a:ext cx="9144000" cy="2482305"/>
          </a:xfrm>
          <a:prstGeom prst="rect">
            <a:avLst/>
          </a:prstGeom>
        </p:spPr>
      </p:pic>
      <p:grpSp>
        <p:nvGrpSpPr>
          <p:cNvPr id="7" name="Group 6">
            <a:extLst>
              <a:ext uri="{FF2B5EF4-FFF2-40B4-BE49-F238E27FC236}">
                <a16:creationId xmlns:a16="http://schemas.microsoft.com/office/drawing/2014/main" id="{E4E90693-B6A3-DA4C-8B6F-29F3DB48F016}"/>
              </a:ext>
            </a:extLst>
          </p:cNvPr>
          <p:cNvGrpSpPr/>
          <p:nvPr/>
        </p:nvGrpSpPr>
        <p:grpSpPr>
          <a:xfrm>
            <a:off x="165574" y="6705600"/>
            <a:ext cx="7302026" cy="196778"/>
            <a:chOff x="165574" y="6705600"/>
            <a:chExt cx="7302026" cy="196778"/>
          </a:xfrm>
        </p:grpSpPr>
        <p:pic>
          <p:nvPicPr>
            <p:cNvPr id="8" name="Picture 7">
              <a:extLst>
                <a:ext uri="{FF2B5EF4-FFF2-40B4-BE49-F238E27FC236}">
                  <a16:creationId xmlns:a16="http://schemas.microsoft.com/office/drawing/2014/main" id="{36C96040-46C1-A445-9ED7-E1F2F5F99F25}"/>
                </a:ext>
              </a:extLst>
            </p:cNvPr>
            <p:cNvPicPr>
              <a:picLocks noChangeAspect="1"/>
            </p:cNvPicPr>
            <p:nvPr/>
          </p:nvPicPr>
          <p:blipFill rotWithShape="1">
            <a:blip r:embed="rId5"/>
            <a:srcRect t="14566"/>
            <a:stretch/>
          </p:blipFill>
          <p:spPr>
            <a:xfrm>
              <a:off x="186549" y="6705600"/>
              <a:ext cx="7281051" cy="196778"/>
            </a:xfrm>
            <a:prstGeom prst="rect">
              <a:avLst/>
            </a:prstGeom>
          </p:spPr>
        </p:pic>
        <p:sp>
          <p:nvSpPr>
            <p:cNvPr id="11" name="TextBox 10">
              <a:extLst>
                <a:ext uri="{FF2B5EF4-FFF2-40B4-BE49-F238E27FC236}">
                  <a16:creationId xmlns:a16="http://schemas.microsoft.com/office/drawing/2014/main" id="{7DDB28B8-B37A-014B-B8D6-9760751E3C58}"/>
                </a:ext>
              </a:extLst>
            </p:cNvPr>
            <p:cNvSpPr txBox="1"/>
            <p:nvPr/>
          </p:nvSpPr>
          <p:spPr>
            <a:xfrm>
              <a:off x="165574" y="6705600"/>
              <a:ext cx="6463826" cy="169277"/>
            </a:xfrm>
            <a:prstGeom prst="rect">
              <a:avLst/>
            </a:prstGeom>
            <a:noFill/>
          </p:spPr>
          <p:txBody>
            <a:bodyPr wrap="square" rtlCol="0">
              <a:spAutoFit/>
            </a:bodyPr>
            <a:lstStyle/>
            <a:p>
              <a:r>
                <a:rPr lang="en-US" sz="500" dirty="0">
                  <a:latin typeface="Arial" panose="020B0604020202020204" pitchFamily="34" charset="0"/>
                  <a:cs typeface="Arial" panose="020B0604020202020204" pitchFamily="34" charset="0"/>
                </a:rPr>
                <a:t>© </a:t>
              </a:r>
              <a:r>
                <a:rPr lang="en-US" sz="500" dirty="0"/>
                <a:t>2026 MPHI. Sound Off with the Home Fire Safety Patrol made possible by funding from the USDHS/FEMA, Award No. EMW-2024-FP-00140, </a:t>
              </a:r>
              <a:r>
                <a:rPr lang="en-US" sz="500" dirty="0">
                  <a:latin typeface="Arial" panose="020B0604020202020204" pitchFamily="34" charset="0"/>
                  <a:cs typeface="Arial" panose="020B0604020202020204" pitchFamily="34" charset="0"/>
                </a:rPr>
                <a:t>with generous support from First Alert.</a:t>
              </a:r>
            </a:p>
          </p:txBody>
        </p:sp>
      </p:grpSp>
    </p:spTree>
    <p:extLst>
      <p:ext uri="{BB962C8B-B14F-4D97-AF65-F5344CB8AC3E}">
        <p14:creationId xmlns:p14="http://schemas.microsoft.com/office/powerpoint/2010/main" val="1225696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81000"/>
            <a:ext cx="9144000" cy="609600"/>
          </a:xfrm>
        </p:spPr>
        <p:txBody>
          <a:bodyPr>
            <a:noAutofit/>
          </a:bodyPr>
          <a:lstStyle/>
          <a:p>
            <a:r>
              <a:rPr lang="en-US" sz="3600" b="1" dirty="0">
                <a:latin typeface="Calibri" pitchFamily="34" charset="0"/>
                <a:cs typeface="Calibri" pitchFamily="34" charset="0"/>
              </a:rPr>
              <a:t>Teach Lifesaving Lessons</a:t>
            </a:r>
          </a:p>
        </p:txBody>
      </p:sp>
      <p:sp>
        <p:nvSpPr>
          <p:cNvPr id="4" name="Slide Number Placeholder 3"/>
          <p:cNvSpPr>
            <a:spLocks noGrp="1"/>
          </p:cNvSpPr>
          <p:nvPr>
            <p:ph type="sldNum" sz="quarter" idx="4294967295"/>
          </p:nvPr>
        </p:nvSpPr>
        <p:spPr>
          <a:xfrm>
            <a:off x="8743950" y="6592889"/>
            <a:ext cx="400050" cy="168275"/>
          </a:xfrm>
          <a:prstGeom prst="rect">
            <a:avLst/>
          </a:prstGeom>
        </p:spPr>
        <p:txBody>
          <a:bodyPr/>
          <a:lstStyle/>
          <a:p>
            <a:pPr>
              <a:defRPr/>
            </a:pPr>
            <a:fld id="{91B08BE5-9F10-4666-B823-88B872EBA487}" type="slidenum">
              <a:rPr lang="en-US" smtClean="0">
                <a:solidFill>
                  <a:srgbClr val="47B6C6"/>
                </a:solidFill>
              </a:rPr>
              <a:pPr>
                <a:defRPr/>
              </a:pPr>
              <a:t>5</a:t>
            </a:fld>
            <a:endParaRPr lang="en-US" dirty="0">
              <a:solidFill>
                <a:srgbClr val="47B6C6"/>
              </a:solidFill>
            </a:endParaRPr>
          </a:p>
        </p:txBody>
      </p:sp>
      <p:sp>
        <p:nvSpPr>
          <p:cNvPr id="7" name="Rectangle 6"/>
          <p:cNvSpPr/>
          <p:nvPr/>
        </p:nvSpPr>
        <p:spPr>
          <a:xfrm>
            <a:off x="1485900" y="3"/>
            <a:ext cx="6172200" cy="244231"/>
          </a:xfrm>
          <a:prstGeom prst="rect">
            <a:avLst/>
          </a:prstGeom>
          <a:solidFill>
            <a:srgbClr val="CA020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TextBox 2"/>
          <p:cNvSpPr txBox="1"/>
          <p:nvPr/>
        </p:nvSpPr>
        <p:spPr>
          <a:xfrm>
            <a:off x="1905000" y="1127367"/>
            <a:ext cx="5181600" cy="1015663"/>
          </a:xfrm>
          <a:prstGeom prst="rect">
            <a:avLst/>
          </a:prstGeom>
          <a:noFill/>
        </p:spPr>
        <p:txBody>
          <a:bodyPr wrap="square" rtlCol="0">
            <a:spAutoFit/>
          </a:bodyPr>
          <a:lstStyle/>
          <a:p>
            <a:r>
              <a:rPr lang="en-US" sz="2000" b="1" dirty="0"/>
              <a:t>      Smoke Alarm Sounds  -  Home Fire Dangers </a:t>
            </a:r>
          </a:p>
          <a:p>
            <a:r>
              <a:rPr lang="en-US" sz="2000" b="1" dirty="0"/>
              <a:t> Home Fire Escape Maps  -  Home Fire Drills</a:t>
            </a:r>
          </a:p>
          <a:p>
            <a:endParaRPr lang="en-US" sz="2000" b="1" dirty="0"/>
          </a:p>
        </p:txBody>
      </p:sp>
      <p:grpSp>
        <p:nvGrpSpPr>
          <p:cNvPr id="12" name="Group 11">
            <a:extLst>
              <a:ext uri="{FF2B5EF4-FFF2-40B4-BE49-F238E27FC236}">
                <a16:creationId xmlns:a16="http://schemas.microsoft.com/office/drawing/2014/main" id="{60578E77-925C-F048-93E0-CD648A0CAD14}"/>
              </a:ext>
            </a:extLst>
          </p:cNvPr>
          <p:cNvGrpSpPr/>
          <p:nvPr/>
        </p:nvGrpSpPr>
        <p:grpSpPr>
          <a:xfrm>
            <a:off x="165574" y="6705600"/>
            <a:ext cx="7302026" cy="196778"/>
            <a:chOff x="165574" y="6705600"/>
            <a:chExt cx="7302026" cy="196778"/>
          </a:xfrm>
        </p:grpSpPr>
        <p:pic>
          <p:nvPicPr>
            <p:cNvPr id="16" name="Picture 15">
              <a:extLst>
                <a:ext uri="{FF2B5EF4-FFF2-40B4-BE49-F238E27FC236}">
                  <a16:creationId xmlns:a16="http://schemas.microsoft.com/office/drawing/2014/main" id="{D4C0882B-A5AF-3943-861C-3F34F947C3C8}"/>
                </a:ext>
              </a:extLst>
            </p:cNvPr>
            <p:cNvPicPr>
              <a:picLocks noChangeAspect="1"/>
            </p:cNvPicPr>
            <p:nvPr/>
          </p:nvPicPr>
          <p:blipFill rotWithShape="1">
            <a:blip r:embed="rId3"/>
            <a:srcRect t="14566"/>
            <a:stretch/>
          </p:blipFill>
          <p:spPr>
            <a:xfrm>
              <a:off x="186549" y="6705600"/>
              <a:ext cx="7281051" cy="196778"/>
            </a:xfrm>
            <a:prstGeom prst="rect">
              <a:avLst/>
            </a:prstGeom>
          </p:spPr>
        </p:pic>
        <p:sp>
          <p:nvSpPr>
            <p:cNvPr id="17" name="TextBox 16">
              <a:extLst>
                <a:ext uri="{FF2B5EF4-FFF2-40B4-BE49-F238E27FC236}">
                  <a16:creationId xmlns:a16="http://schemas.microsoft.com/office/drawing/2014/main" id="{277C4823-2B4F-4444-A2C2-DC1B099E9405}"/>
                </a:ext>
              </a:extLst>
            </p:cNvPr>
            <p:cNvSpPr txBox="1"/>
            <p:nvPr/>
          </p:nvSpPr>
          <p:spPr>
            <a:xfrm>
              <a:off x="165574" y="6705600"/>
              <a:ext cx="6463826" cy="169277"/>
            </a:xfrm>
            <a:prstGeom prst="rect">
              <a:avLst/>
            </a:prstGeom>
            <a:noFill/>
          </p:spPr>
          <p:txBody>
            <a:bodyPr wrap="square" rtlCol="0">
              <a:spAutoFit/>
            </a:bodyPr>
            <a:lstStyle/>
            <a:p>
              <a:r>
                <a:rPr lang="en-US" sz="500" dirty="0">
                  <a:latin typeface="Arial" panose="020B0604020202020204" pitchFamily="34" charset="0"/>
                  <a:cs typeface="Arial" panose="020B0604020202020204" pitchFamily="34" charset="0"/>
                </a:rPr>
                <a:t>© 2021 MPHI. Sound Off with the Home Fire Safety Patrol made possible by funding from the USDHS/FEMA, Award No.EMW-2019-FP-00083, with generous support from First Alert and Pioneering Technology Corporation.</a:t>
              </a:r>
            </a:p>
          </p:txBody>
        </p:sp>
      </p:grpSp>
      <p:pic>
        <p:nvPicPr>
          <p:cNvPr id="15" name="Picture 14">
            <a:extLst>
              <a:ext uri="{FF2B5EF4-FFF2-40B4-BE49-F238E27FC236}">
                <a16:creationId xmlns:a16="http://schemas.microsoft.com/office/drawing/2014/main" id="{C15FBC01-F132-5949-B138-EE2EBD39833C}"/>
              </a:ext>
            </a:extLst>
          </p:cNvPr>
          <p:cNvPicPr>
            <a:picLocks noChangeAspect="1"/>
          </p:cNvPicPr>
          <p:nvPr/>
        </p:nvPicPr>
        <p:blipFill>
          <a:blip r:embed="rId4"/>
          <a:stretch>
            <a:fillRect/>
          </a:stretch>
        </p:blipFill>
        <p:spPr>
          <a:xfrm>
            <a:off x="0" y="4495800"/>
            <a:ext cx="9144000" cy="2482305"/>
          </a:xfrm>
          <a:prstGeom prst="rect">
            <a:avLst/>
          </a:prstGeom>
        </p:spPr>
      </p:pic>
      <p:grpSp>
        <p:nvGrpSpPr>
          <p:cNvPr id="18" name="Group 17">
            <a:extLst>
              <a:ext uri="{FF2B5EF4-FFF2-40B4-BE49-F238E27FC236}">
                <a16:creationId xmlns:a16="http://schemas.microsoft.com/office/drawing/2014/main" id="{F7B41582-7550-9F46-9DE6-816EEEF6B685}"/>
              </a:ext>
            </a:extLst>
          </p:cNvPr>
          <p:cNvGrpSpPr/>
          <p:nvPr/>
        </p:nvGrpSpPr>
        <p:grpSpPr>
          <a:xfrm>
            <a:off x="165574" y="6749505"/>
            <a:ext cx="7302026" cy="196778"/>
            <a:chOff x="165574" y="6705600"/>
            <a:chExt cx="7302026" cy="196778"/>
          </a:xfrm>
        </p:grpSpPr>
        <p:pic>
          <p:nvPicPr>
            <p:cNvPr id="19" name="Picture 18">
              <a:extLst>
                <a:ext uri="{FF2B5EF4-FFF2-40B4-BE49-F238E27FC236}">
                  <a16:creationId xmlns:a16="http://schemas.microsoft.com/office/drawing/2014/main" id="{22A243B1-FF07-644A-BFA4-790AEAEF1CC7}"/>
                </a:ext>
              </a:extLst>
            </p:cNvPr>
            <p:cNvPicPr>
              <a:picLocks noChangeAspect="1"/>
            </p:cNvPicPr>
            <p:nvPr/>
          </p:nvPicPr>
          <p:blipFill rotWithShape="1">
            <a:blip r:embed="rId3"/>
            <a:srcRect t="14566"/>
            <a:stretch/>
          </p:blipFill>
          <p:spPr>
            <a:xfrm>
              <a:off x="186549" y="6705600"/>
              <a:ext cx="7281051" cy="196778"/>
            </a:xfrm>
            <a:prstGeom prst="rect">
              <a:avLst/>
            </a:prstGeom>
          </p:spPr>
        </p:pic>
        <p:sp>
          <p:nvSpPr>
            <p:cNvPr id="20" name="TextBox 19">
              <a:extLst>
                <a:ext uri="{FF2B5EF4-FFF2-40B4-BE49-F238E27FC236}">
                  <a16:creationId xmlns:a16="http://schemas.microsoft.com/office/drawing/2014/main" id="{C966F92A-5847-BA47-A648-D63920D208B2}"/>
                </a:ext>
              </a:extLst>
            </p:cNvPr>
            <p:cNvSpPr txBox="1"/>
            <p:nvPr/>
          </p:nvSpPr>
          <p:spPr>
            <a:xfrm>
              <a:off x="165574" y="6705600"/>
              <a:ext cx="6463826" cy="169277"/>
            </a:xfrm>
            <a:prstGeom prst="rect">
              <a:avLst/>
            </a:prstGeom>
            <a:noFill/>
          </p:spPr>
          <p:txBody>
            <a:bodyPr wrap="square" rtlCol="0">
              <a:spAutoFit/>
            </a:bodyPr>
            <a:lstStyle/>
            <a:p>
              <a:r>
                <a:rPr lang="en-US" sz="500" dirty="0">
                  <a:latin typeface="Arial" panose="020B0604020202020204" pitchFamily="34" charset="0"/>
                  <a:cs typeface="Arial" panose="020B0604020202020204" pitchFamily="34" charset="0"/>
                </a:rPr>
                <a:t>© </a:t>
              </a:r>
              <a:r>
                <a:rPr lang="en-US" sz="500" dirty="0"/>
                <a:t>2026 MPHI. Sound Off with the Home Fire Safety Patrol made possible by funding from the USDHS/FEMA, Award No. EMW-2024-FP-00140, </a:t>
              </a:r>
              <a:r>
                <a:rPr lang="en-US" sz="500" dirty="0">
                  <a:latin typeface="Arial" panose="020B0604020202020204" pitchFamily="34" charset="0"/>
                  <a:cs typeface="Arial" panose="020B0604020202020204" pitchFamily="34" charset="0"/>
                </a:rPr>
                <a:t>with generous support from First Alert.</a:t>
              </a:r>
            </a:p>
          </p:txBody>
        </p:sp>
      </p:grpSp>
      <p:pic>
        <p:nvPicPr>
          <p:cNvPr id="13" name="Picture 12">
            <a:extLst>
              <a:ext uri="{FF2B5EF4-FFF2-40B4-BE49-F238E27FC236}">
                <a16:creationId xmlns:a16="http://schemas.microsoft.com/office/drawing/2014/main" id="{1F7060F2-A72B-92C0-47AC-13191631B7D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890" y="2649449"/>
            <a:ext cx="2147581" cy="2823706"/>
          </a:xfrm>
          <a:prstGeom prst="rect">
            <a:avLst/>
          </a:prstGeom>
        </p:spPr>
      </p:pic>
      <p:pic>
        <p:nvPicPr>
          <p:cNvPr id="21" name="Picture 20">
            <a:extLst>
              <a:ext uri="{FF2B5EF4-FFF2-40B4-BE49-F238E27FC236}">
                <a16:creationId xmlns:a16="http://schemas.microsoft.com/office/drawing/2014/main" id="{455C21B0-6695-0651-D132-A279570E36A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47261" y="1987550"/>
            <a:ext cx="2224739" cy="2895600"/>
          </a:xfrm>
          <a:prstGeom prst="rect">
            <a:avLst/>
          </a:prstGeom>
        </p:spPr>
      </p:pic>
      <p:pic>
        <p:nvPicPr>
          <p:cNvPr id="23" name="Picture 22">
            <a:extLst>
              <a:ext uri="{FF2B5EF4-FFF2-40B4-BE49-F238E27FC236}">
                <a16:creationId xmlns:a16="http://schemas.microsoft.com/office/drawing/2014/main" id="{BB7A9AA2-3DCF-08B9-BF36-F57F849A01B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37446" y="2613502"/>
            <a:ext cx="2200502" cy="2895600"/>
          </a:xfrm>
          <a:prstGeom prst="rect">
            <a:avLst/>
          </a:prstGeom>
        </p:spPr>
      </p:pic>
      <p:pic>
        <p:nvPicPr>
          <p:cNvPr id="25" name="Picture 24">
            <a:extLst>
              <a:ext uri="{FF2B5EF4-FFF2-40B4-BE49-F238E27FC236}">
                <a16:creationId xmlns:a16="http://schemas.microsoft.com/office/drawing/2014/main" id="{8CA9B472-6C11-D72D-C06D-5899F8E6415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825248" y="1981200"/>
            <a:ext cx="2287218" cy="2971800"/>
          </a:xfrm>
          <a:prstGeom prst="rect">
            <a:avLst/>
          </a:prstGeom>
        </p:spPr>
      </p:pic>
    </p:spTree>
    <p:extLst>
      <p:ext uri="{BB962C8B-B14F-4D97-AF65-F5344CB8AC3E}">
        <p14:creationId xmlns:p14="http://schemas.microsoft.com/office/powerpoint/2010/main" val="3847970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485900" y="3"/>
            <a:ext cx="6172200" cy="244231"/>
          </a:xfrm>
          <a:prstGeom prst="rect">
            <a:avLst/>
          </a:prstGeom>
          <a:solidFill>
            <a:srgbClr val="CA020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Title 2"/>
          <p:cNvSpPr>
            <a:spLocks noGrp="1"/>
          </p:cNvSpPr>
          <p:nvPr>
            <p:ph type="title"/>
          </p:nvPr>
        </p:nvSpPr>
        <p:spPr>
          <a:xfrm>
            <a:off x="0" y="639763"/>
            <a:ext cx="9144000" cy="554036"/>
          </a:xfrm>
        </p:spPr>
        <p:txBody>
          <a:bodyPr>
            <a:noAutofit/>
          </a:bodyPr>
          <a:lstStyle/>
          <a:p>
            <a:r>
              <a:rPr lang="en-US" sz="3600" b="1" dirty="0">
                <a:latin typeface="Calibri"/>
                <a:cs typeface="Calibri"/>
              </a:rPr>
              <a:t>Firefighter Visits and </a:t>
            </a:r>
            <a:br>
              <a:rPr lang="en-US" sz="3600" b="1" dirty="0">
                <a:latin typeface="Calibri"/>
                <a:cs typeface="Calibri"/>
              </a:rPr>
            </a:br>
            <a:r>
              <a:rPr lang="en-US" sz="3600" b="1" dirty="0">
                <a:latin typeface="Calibri"/>
                <a:cs typeface="Calibri"/>
              </a:rPr>
              <a:t>Classroom Activities a Hit!</a:t>
            </a:r>
            <a:endParaRPr lang="en-US" sz="3600" b="1" dirty="0"/>
          </a:p>
        </p:txBody>
      </p:sp>
      <p:sp>
        <p:nvSpPr>
          <p:cNvPr id="2" name="TextBox 1"/>
          <p:cNvSpPr txBox="1"/>
          <p:nvPr/>
        </p:nvSpPr>
        <p:spPr>
          <a:xfrm>
            <a:off x="4087091" y="1677940"/>
            <a:ext cx="184731" cy="369332"/>
          </a:xfrm>
          <a:prstGeom prst="rect">
            <a:avLst/>
          </a:prstGeom>
          <a:noFill/>
        </p:spPr>
        <p:txBody>
          <a:bodyPr wrap="none" rtlCol="0">
            <a:spAutoFit/>
          </a:bodyPr>
          <a:lstStyle/>
          <a:p>
            <a:endParaRPr lang="en-US" dirty="0"/>
          </a:p>
        </p:txBody>
      </p:sp>
      <p:pic>
        <p:nvPicPr>
          <p:cNvPr id="4" name="Picture 3"/>
          <p:cNvPicPr>
            <a:picLocks noChangeAspect="1"/>
          </p:cNvPicPr>
          <p:nvPr/>
        </p:nvPicPr>
        <p:blipFill rotWithShape="1">
          <a:blip r:embed="rId3" cstate="screen">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rcRect r="4437" b="6320"/>
          <a:stretch/>
        </p:blipFill>
        <p:spPr>
          <a:xfrm>
            <a:off x="1922318" y="1593448"/>
            <a:ext cx="5545282" cy="3969152"/>
          </a:xfrm>
          <a:prstGeom prst="rect">
            <a:avLst/>
          </a:prstGeom>
        </p:spPr>
      </p:pic>
      <p:pic>
        <p:nvPicPr>
          <p:cNvPr id="9" name="Picture 8"/>
          <p:cNvPicPr>
            <a:picLocks noChangeAspect="1"/>
          </p:cNvPicPr>
          <p:nvPr/>
        </p:nvPicPr>
        <p:blipFill>
          <a:blip r:embed="rId5"/>
          <a:stretch>
            <a:fillRect/>
          </a:stretch>
        </p:blipFill>
        <p:spPr>
          <a:xfrm>
            <a:off x="0" y="4419600"/>
            <a:ext cx="9235440" cy="2507128"/>
          </a:xfrm>
          <a:prstGeom prst="rect">
            <a:avLst/>
          </a:prstGeom>
        </p:spPr>
      </p:pic>
      <p:grpSp>
        <p:nvGrpSpPr>
          <p:cNvPr id="7" name="Group 6">
            <a:extLst>
              <a:ext uri="{FF2B5EF4-FFF2-40B4-BE49-F238E27FC236}">
                <a16:creationId xmlns:a16="http://schemas.microsoft.com/office/drawing/2014/main" id="{8CD92C51-548A-144D-8007-A7559022D44F}"/>
              </a:ext>
            </a:extLst>
          </p:cNvPr>
          <p:cNvGrpSpPr/>
          <p:nvPr/>
        </p:nvGrpSpPr>
        <p:grpSpPr>
          <a:xfrm>
            <a:off x="165574" y="6705600"/>
            <a:ext cx="7302026" cy="196778"/>
            <a:chOff x="165574" y="6705600"/>
            <a:chExt cx="7302026" cy="196778"/>
          </a:xfrm>
        </p:grpSpPr>
        <p:pic>
          <p:nvPicPr>
            <p:cNvPr id="8" name="Picture 7">
              <a:extLst>
                <a:ext uri="{FF2B5EF4-FFF2-40B4-BE49-F238E27FC236}">
                  <a16:creationId xmlns:a16="http://schemas.microsoft.com/office/drawing/2014/main" id="{6125ABCD-3F5C-704D-A26B-4B75AB6E410D}"/>
                </a:ext>
              </a:extLst>
            </p:cNvPr>
            <p:cNvPicPr>
              <a:picLocks noChangeAspect="1"/>
            </p:cNvPicPr>
            <p:nvPr/>
          </p:nvPicPr>
          <p:blipFill rotWithShape="1">
            <a:blip r:embed="rId6"/>
            <a:srcRect t="14566"/>
            <a:stretch/>
          </p:blipFill>
          <p:spPr>
            <a:xfrm>
              <a:off x="186549" y="6705600"/>
              <a:ext cx="7281051" cy="196778"/>
            </a:xfrm>
            <a:prstGeom prst="rect">
              <a:avLst/>
            </a:prstGeom>
          </p:spPr>
        </p:pic>
        <p:sp>
          <p:nvSpPr>
            <p:cNvPr id="10" name="TextBox 9">
              <a:extLst>
                <a:ext uri="{FF2B5EF4-FFF2-40B4-BE49-F238E27FC236}">
                  <a16:creationId xmlns:a16="http://schemas.microsoft.com/office/drawing/2014/main" id="{1EAD7243-EA68-8E4D-B9AF-78C857760CE4}"/>
                </a:ext>
              </a:extLst>
            </p:cNvPr>
            <p:cNvSpPr txBox="1"/>
            <p:nvPr/>
          </p:nvSpPr>
          <p:spPr>
            <a:xfrm>
              <a:off x="165574" y="6705600"/>
              <a:ext cx="6463826" cy="169277"/>
            </a:xfrm>
            <a:prstGeom prst="rect">
              <a:avLst/>
            </a:prstGeom>
            <a:noFill/>
          </p:spPr>
          <p:txBody>
            <a:bodyPr wrap="square" rtlCol="0">
              <a:spAutoFit/>
            </a:bodyPr>
            <a:lstStyle/>
            <a:p>
              <a:r>
                <a:rPr lang="en-US" sz="500" dirty="0">
                  <a:latin typeface="Arial" panose="020B0604020202020204" pitchFamily="34" charset="0"/>
                  <a:cs typeface="Arial" panose="020B0604020202020204" pitchFamily="34" charset="0"/>
                </a:rPr>
                <a:t>© </a:t>
              </a:r>
              <a:r>
                <a:rPr lang="en-US" sz="500" dirty="0"/>
                <a:t>2026 MPHI. Sound Off with the Home Fire Safety Patrol made possible by funding from the USDHS/FEMA, Award No. EMW-2024-FP-00140, </a:t>
              </a:r>
              <a:r>
                <a:rPr lang="en-US" sz="500" dirty="0">
                  <a:latin typeface="Arial" panose="020B0604020202020204" pitchFamily="34" charset="0"/>
                  <a:cs typeface="Arial" panose="020B0604020202020204" pitchFamily="34" charset="0"/>
                </a:rPr>
                <a:t>with generous support from First Alert.</a:t>
              </a:r>
            </a:p>
          </p:txBody>
        </p:sp>
      </p:grpSp>
    </p:spTree>
    <p:extLst>
      <p:ext uri="{BB962C8B-B14F-4D97-AF65-F5344CB8AC3E}">
        <p14:creationId xmlns:p14="http://schemas.microsoft.com/office/powerpoint/2010/main" val="27546070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85900" y="-76200"/>
            <a:ext cx="6172200" cy="244231"/>
          </a:xfrm>
          <a:prstGeom prst="rect">
            <a:avLst/>
          </a:prstGeom>
          <a:solidFill>
            <a:srgbClr val="CA020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 name="Picture 1">
            <a:extLst>
              <a:ext uri="{FF2B5EF4-FFF2-40B4-BE49-F238E27FC236}">
                <a16:creationId xmlns:a16="http://schemas.microsoft.com/office/drawing/2014/main" id="{E9704AC8-7B67-0E4F-AC7C-96E68CD50BAD}"/>
              </a:ext>
            </a:extLst>
          </p:cNvPr>
          <p:cNvPicPr>
            <a:picLocks noChangeAspect="1"/>
          </p:cNvPicPr>
          <p:nvPr/>
        </p:nvPicPr>
        <p:blipFill>
          <a:blip r:embed="rId3"/>
          <a:stretch>
            <a:fillRect/>
          </a:stretch>
        </p:blipFill>
        <p:spPr>
          <a:xfrm>
            <a:off x="609600" y="609600"/>
            <a:ext cx="8132063" cy="4572000"/>
          </a:xfrm>
          <a:prstGeom prst="rect">
            <a:avLst/>
          </a:prstGeom>
        </p:spPr>
      </p:pic>
      <p:pic>
        <p:nvPicPr>
          <p:cNvPr id="10" name="Picture 9">
            <a:extLst>
              <a:ext uri="{FF2B5EF4-FFF2-40B4-BE49-F238E27FC236}">
                <a16:creationId xmlns:a16="http://schemas.microsoft.com/office/drawing/2014/main" id="{F9411D09-EBAC-9047-8CC6-36BD9ADCF4C6}"/>
              </a:ext>
            </a:extLst>
          </p:cNvPr>
          <p:cNvPicPr>
            <a:picLocks noChangeAspect="1"/>
          </p:cNvPicPr>
          <p:nvPr/>
        </p:nvPicPr>
        <p:blipFill>
          <a:blip r:embed="rId4"/>
          <a:stretch>
            <a:fillRect/>
          </a:stretch>
        </p:blipFill>
        <p:spPr>
          <a:xfrm>
            <a:off x="0" y="4495800"/>
            <a:ext cx="9144000" cy="2482305"/>
          </a:xfrm>
          <a:prstGeom prst="rect">
            <a:avLst/>
          </a:prstGeom>
        </p:spPr>
      </p:pic>
      <p:grpSp>
        <p:nvGrpSpPr>
          <p:cNvPr id="11" name="Group 10">
            <a:extLst>
              <a:ext uri="{FF2B5EF4-FFF2-40B4-BE49-F238E27FC236}">
                <a16:creationId xmlns:a16="http://schemas.microsoft.com/office/drawing/2014/main" id="{1A960D04-B980-424C-850D-11D34B0693AA}"/>
              </a:ext>
            </a:extLst>
          </p:cNvPr>
          <p:cNvGrpSpPr/>
          <p:nvPr/>
        </p:nvGrpSpPr>
        <p:grpSpPr>
          <a:xfrm>
            <a:off x="165574" y="6749505"/>
            <a:ext cx="7302026" cy="196778"/>
            <a:chOff x="165574" y="6705600"/>
            <a:chExt cx="7302026" cy="196778"/>
          </a:xfrm>
        </p:grpSpPr>
        <p:pic>
          <p:nvPicPr>
            <p:cNvPr id="12" name="Picture 11">
              <a:extLst>
                <a:ext uri="{FF2B5EF4-FFF2-40B4-BE49-F238E27FC236}">
                  <a16:creationId xmlns:a16="http://schemas.microsoft.com/office/drawing/2014/main" id="{1C1780BB-481C-554A-8C3F-B56A53BB33AF}"/>
                </a:ext>
              </a:extLst>
            </p:cNvPr>
            <p:cNvPicPr>
              <a:picLocks noChangeAspect="1"/>
            </p:cNvPicPr>
            <p:nvPr/>
          </p:nvPicPr>
          <p:blipFill rotWithShape="1">
            <a:blip r:embed="rId5"/>
            <a:srcRect t="14566"/>
            <a:stretch/>
          </p:blipFill>
          <p:spPr>
            <a:xfrm>
              <a:off x="186549" y="6705600"/>
              <a:ext cx="7281051" cy="196778"/>
            </a:xfrm>
            <a:prstGeom prst="rect">
              <a:avLst/>
            </a:prstGeom>
          </p:spPr>
        </p:pic>
        <p:sp>
          <p:nvSpPr>
            <p:cNvPr id="13" name="TextBox 12">
              <a:extLst>
                <a:ext uri="{FF2B5EF4-FFF2-40B4-BE49-F238E27FC236}">
                  <a16:creationId xmlns:a16="http://schemas.microsoft.com/office/drawing/2014/main" id="{148301D3-9EF5-744E-A2BA-A804DBBE3344}"/>
                </a:ext>
              </a:extLst>
            </p:cNvPr>
            <p:cNvSpPr txBox="1"/>
            <p:nvPr/>
          </p:nvSpPr>
          <p:spPr>
            <a:xfrm>
              <a:off x="165574" y="6705600"/>
              <a:ext cx="6463826" cy="169277"/>
            </a:xfrm>
            <a:prstGeom prst="rect">
              <a:avLst/>
            </a:prstGeom>
            <a:noFill/>
          </p:spPr>
          <p:txBody>
            <a:bodyPr wrap="square" rtlCol="0">
              <a:spAutoFit/>
            </a:bodyPr>
            <a:lstStyle/>
            <a:p>
              <a:r>
                <a:rPr lang="en-US" sz="500" dirty="0">
                  <a:latin typeface="Arial" panose="020B0604020202020204" pitchFamily="34" charset="0"/>
                  <a:cs typeface="Arial" panose="020B0604020202020204" pitchFamily="34" charset="0"/>
                </a:rPr>
                <a:t>© </a:t>
              </a:r>
              <a:r>
                <a:rPr lang="en-US" sz="500" dirty="0"/>
                <a:t>2026 MPHI. Sound Off with the Home Fire Safety Patrol made possible by funding from the USDHS/FEMA, Award No. EMW-2024-FP-00140, </a:t>
              </a:r>
              <a:r>
                <a:rPr lang="en-US" sz="500" dirty="0">
                  <a:latin typeface="Arial" panose="020B0604020202020204" pitchFamily="34" charset="0"/>
                  <a:cs typeface="Arial" panose="020B0604020202020204" pitchFamily="34" charset="0"/>
                </a:rPr>
                <a:t>with generous support from First Alert.</a:t>
              </a:r>
            </a:p>
          </p:txBody>
        </p:sp>
      </p:grpSp>
    </p:spTree>
    <p:extLst>
      <p:ext uri="{BB962C8B-B14F-4D97-AF65-F5344CB8AC3E}">
        <p14:creationId xmlns:p14="http://schemas.microsoft.com/office/powerpoint/2010/main" val="3391488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85900" y="-76200"/>
            <a:ext cx="6172200" cy="244231"/>
          </a:xfrm>
          <a:prstGeom prst="rect">
            <a:avLst/>
          </a:prstGeom>
          <a:solidFill>
            <a:srgbClr val="CA020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F9411D09-EBAC-9047-8CC6-36BD9ADCF4C6}"/>
              </a:ext>
            </a:extLst>
          </p:cNvPr>
          <p:cNvPicPr>
            <a:picLocks noChangeAspect="1"/>
          </p:cNvPicPr>
          <p:nvPr/>
        </p:nvPicPr>
        <p:blipFill>
          <a:blip r:embed="rId3"/>
          <a:stretch>
            <a:fillRect/>
          </a:stretch>
        </p:blipFill>
        <p:spPr>
          <a:xfrm>
            <a:off x="0" y="4495800"/>
            <a:ext cx="9144000" cy="2482305"/>
          </a:xfrm>
          <a:prstGeom prst="rect">
            <a:avLst/>
          </a:prstGeom>
        </p:spPr>
      </p:pic>
      <p:grpSp>
        <p:nvGrpSpPr>
          <p:cNvPr id="11" name="Group 10">
            <a:extLst>
              <a:ext uri="{FF2B5EF4-FFF2-40B4-BE49-F238E27FC236}">
                <a16:creationId xmlns:a16="http://schemas.microsoft.com/office/drawing/2014/main" id="{1A960D04-B980-424C-850D-11D34B0693AA}"/>
              </a:ext>
            </a:extLst>
          </p:cNvPr>
          <p:cNvGrpSpPr/>
          <p:nvPr/>
        </p:nvGrpSpPr>
        <p:grpSpPr>
          <a:xfrm>
            <a:off x="165574" y="6749505"/>
            <a:ext cx="7302026" cy="196778"/>
            <a:chOff x="165574" y="6705600"/>
            <a:chExt cx="7302026" cy="196778"/>
          </a:xfrm>
        </p:grpSpPr>
        <p:pic>
          <p:nvPicPr>
            <p:cNvPr id="12" name="Picture 11">
              <a:extLst>
                <a:ext uri="{FF2B5EF4-FFF2-40B4-BE49-F238E27FC236}">
                  <a16:creationId xmlns:a16="http://schemas.microsoft.com/office/drawing/2014/main" id="{1C1780BB-481C-554A-8C3F-B56A53BB33AF}"/>
                </a:ext>
              </a:extLst>
            </p:cNvPr>
            <p:cNvPicPr>
              <a:picLocks noChangeAspect="1"/>
            </p:cNvPicPr>
            <p:nvPr/>
          </p:nvPicPr>
          <p:blipFill rotWithShape="1">
            <a:blip r:embed="rId4"/>
            <a:srcRect t="14566"/>
            <a:stretch/>
          </p:blipFill>
          <p:spPr>
            <a:xfrm>
              <a:off x="186549" y="6705600"/>
              <a:ext cx="7281051" cy="196778"/>
            </a:xfrm>
            <a:prstGeom prst="rect">
              <a:avLst/>
            </a:prstGeom>
          </p:spPr>
        </p:pic>
        <p:sp>
          <p:nvSpPr>
            <p:cNvPr id="13" name="TextBox 12">
              <a:extLst>
                <a:ext uri="{FF2B5EF4-FFF2-40B4-BE49-F238E27FC236}">
                  <a16:creationId xmlns:a16="http://schemas.microsoft.com/office/drawing/2014/main" id="{148301D3-9EF5-744E-A2BA-A804DBBE3344}"/>
                </a:ext>
              </a:extLst>
            </p:cNvPr>
            <p:cNvSpPr txBox="1"/>
            <p:nvPr/>
          </p:nvSpPr>
          <p:spPr>
            <a:xfrm>
              <a:off x="165574" y="6705600"/>
              <a:ext cx="6463826" cy="169277"/>
            </a:xfrm>
            <a:prstGeom prst="rect">
              <a:avLst/>
            </a:prstGeom>
            <a:noFill/>
          </p:spPr>
          <p:txBody>
            <a:bodyPr wrap="square" rtlCol="0">
              <a:spAutoFit/>
            </a:bodyPr>
            <a:lstStyle/>
            <a:p>
              <a:r>
                <a:rPr lang="en-US" sz="500" dirty="0">
                  <a:latin typeface="Arial" panose="020B0604020202020204" pitchFamily="34" charset="0"/>
                  <a:cs typeface="Arial" panose="020B0604020202020204" pitchFamily="34" charset="0"/>
                </a:rPr>
                <a:t>© </a:t>
              </a:r>
              <a:r>
                <a:rPr lang="en-US" sz="500" dirty="0"/>
                <a:t>2026 MPHI. Sound Off with the Home Fire Safety Patrol made possible by funding from the USDHS/FEMA, Award No. EMW-2024-FP-00140, </a:t>
              </a:r>
              <a:r>
                <a:rPr lang="en-US" sz="500" dirty="0">
                  <a:latin typeface="Arial" panose="020B0604020202020204" pitchFamily="34" charset="0"/>
                  <a:cs typeface="Arial" panose="020B0604020202020204" pitchFamily="34" charset="0"/>
                </a:rPr>
                <a:t>with generous support from First Alert.</a:t>
              </a:r>
            </a:p>
          </p:txBody>
        </p:sp>
      </p:grpSp>
      <p:sp>
        <p:nvSpPr>
          <p:cNvPr id="9" name="TextBox 8">
            <a:extLst>
              <a:ext uri="{FF2B5EF4-FFF2-40B4-BE49-F238E27FC236}">
                <a16:creationId xmlns:a16="http://schemas.microsoft.com/office/drawing/2014/main" id="{0B87D5FE-4FB8-4208-BB70-1CA5797CA261}"/>
              </a:ext>
            </a:extLst>
          </p:cNvPr>
          <p:cNvSpPr txBox="1"/>
          <p:nvPr/>
        </p:nvSpPr>
        <p:spPr>
          <a:xfrm>
            <a:off x="2286000" y="533400"/>
            <a:ext cx="4572000" cy="646331"/>
          </a:xfrm>
          <a:prstGeom prst="rect">
            <a:avLst/>
          </a:prstGeom>
          <a:noFill/>
        </p:spPr>
        <p:txBody>
          <a:bodyPr wrap="square">
            <a:spAutoFit/>
          </a:bodyPr>
          <a:lstStyle/>
          <a:p>
            <a:pPr algn="ctr"/>
            <a:r>
              <a:rPr lang="en-US" sz="3600" b="1" dirty="0">
                <a:latin typeface="Calibri"/>
                <a:cs typeface="Calibri"/>
              </a:rPr>
              <a:t>Sound Off Videos</a:t>
            </a:r>
            <a:endParaRPr lang="en-US" sz="3600" dirty="0"/>
          </a:p>
        </p:txBody>
      </p:sp>
      <p:pic>
        <p:nvPicPr>
          <p:cNvPr id="6" name="Picture 5" descr="Shape, circle&#10;&#10;Description automatically generated">
            <a:extLst>
              <a:ext uri="{FF2B5EF4-FFF2-40B4-BE49-F238E27FC236}">
                <a16:creationId xmlns:a16="http://schemas.microsoft.com/office/drawing/2014/main" id="{D743CDC3-84D4-40AC-9B19-B11BA14317D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6549" y="1371601"/>
            <a:ext cx="4216161" cy="2112500"/>
          </a:xfrm>
          <a:prstGeom prst="rect">
            <a:avLst/>
          </a:prstGeom>
        </p:spPr>
      </p:pic>
      <p:pic>
        <p:nvPicPr>
          <p:cNvPr id="8" name="Picture 7" descr="Diagram&#10;&#10;Description automatically generated">
            <a:extLst>
              <a:ext uri="{FF2B5EF4-FFF2-40B4-BE49-F238E27FC236}">
                <a16:creationId xmlns:a16="http://schemas.microsoft.com/office/drawing/2014/main" id="{BA0B2AA1-12B1-412A-A8B6-B036E712234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19169" y="1371601"/>
            <a:ext cx="4216162" cy="2155428"/>
          </a:xfrm>
          <a:prstGeom prst="rect">
            <a:avLst/>
          </a:prstGeom>
        </p:spPr>
      </p:pic>
      <p:pic>
        <p:nvPicPr>
          <p:cNvPr id="15" name="Picture 14" descr="A picture containing text, blackboard&#10;&#10;Description automatically generated">
            <a:extLst>
              <a:ext uri="{FF2B5EF4-FFF2-40B4-BE49-F238E27FC236}">
                <a16:creationId xmlns:a16="http://schemas.microsoft.com/office/drawing/2014/main" id="{19568AE5-1FF5-431C-80BA-588E9CB0DB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89774" y="3918021"/>
            <a:ext cx="3875883" cy="2029595"/>
          </a:xfrm>
          <a:prstGeom prst="rect">
            <a:avLst/>
          </a:prstGeom>
        </p:spPr>
      </p:pic>
      <p:sp>
        <p:nvSpPr>
          <p:cNvPr id="16" name="TextBox 15">
            <a:extLst>
              <a:ext uri="{FF2B5EF4-FFF2-40B4-BE49-F238E27FC236}">
                <a16:creationId xmlns:a16="http://schemas.microsoft.com/office/drawing/2014/main" id="{BDEB35CA-E72F-49A3-8D76-0BE52FA061DB}"/>
              </a:ext>
            </a:extLst>
          </p:cNvPr>
          <p:cNvSpPr txBox="1"/>
          <p:nvPr/>
        </p:nvSpPr>
        <p:spPr>
          <a:xfrm>
            <a:off x="165574" y="3918021"/>
            <a:ext cx="3263426" cy="1600438"/>
          </a:xfrm>
          <a:prstGeom prst="rect">
            <a:avLst/>
          </a:prstGeom>
          <a:noFill/>
        </p:spPr>
        <p:txBody>
          <a:bodyPr wrap="square" rtlCol="0">
            <a:spAutoFit/>
          </a:bodyPr>
          <a:lstStyle/>
          <a:p>
            <a:pPr marL="457200" indent="-457200">
              <a:buFont typeface="+mj-lt"/>
              <a:buAutoNum type="arabicPeriod"/>
            </a:pPr>
            <a:r>
              <a:rPr lang="en-US" sz="2000" dirty="0"/>
              <a:t>Safety Sounds!</a:t>
            </a:r>
          </a:p>
          <a:p>
            <a:pPr marL="457200" indent="-457200">
              <a:buFont typeface="+mj-lt"/>
              <a:buAutoNum type="arabicPeriod"/>
            </a:pPr>
            <a:r>
              <a:rPr lang="en-US" sz="2000" dirty="0"/>
              <a:t>Home Fire Dangers</a:t>
            </a:r>
          </a:p>
          <a:p>
            <a:pPr marL="457200" indent="-457200">
              <a:buFont typeface="+mj-lt"/>
              <a:buAutoNum type="arabicPeriod"/>
            </a:pPr>
            <a:r>
              <a:rPr lang="en-US" sz="2000" dirty="0"/>
              <a:t>Home Fire Escape Map</a:t>
            </a:r>
          </a:p>
          <a:p>
            <a:pPr marL="457200" indent="-457200">
              <a:buFont typeface="+mj-lt"/>
              <a:buAutoNum type="arabicPeriod"/>
            </a:pPr>
            <a:r>
              <a:rPr lang="en-US" sz="2000" dirty="0"/>
              <a:t>Home Fire Drills</a:t>
            </a:r>
          </a:p>
          <a:p>
            <a:endParaRPr lang="en-US" dirty="0"/>
          </a:p>
        </p:txBody>
      </p:sp>
    </p:spTree>
    <p:extLst>
      <p:ext uri="{BB962C8B-B14F-4D97-AF65-F5344CB8AC3E}">
        <p14:creationId xmlns:p14="http://schemas.microsoft.com/office/powerpoint/2010/main" val="9381977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3672" y="271943"/>
            <a:ext cx="8314944" cy="3276600"/>
          </a:xfrm>
        </p:spPr>
        <p:txBody>
          <a:bodyPr>
            <a:normAutofit fontScale="90000"/>
          </a:bodyPr>
          <a:lstStyle/>
          <a:p>
            <a:r>
              <a:rPr lang="en-US" sz="5300" b="1" dirty="0">
                <a:solidFill>
                  <a:srgbClr val="C00000"/>
                </a:solidFill>
                <a:latin typeface="Calibri" pitchFamily="34" charset="0"/>
                <a:cs typeface="Calibri" pitchFamily="34" charset="0"/>
              </a:rPr>
              <a:t>   </a:t>
            </a:r>
            <a:r>
              <a:rPr lang="en-US" b="1" dirty="0">
                <a:solidFill>
                  <a:srgbClr val="C00000"/>
                </a:solidFill>
                <a:latin typeface="Calibri" pitchFamily="34" charset="0"/>
                <a:cs typeface="Calibri" pitchFamily="34" charset="0"/>
              </a:rPr>
              <a:t>Smoke Alarm Basics </a:t>
            </a:r>
            <a:br>
              <a:rPr lang="en-US" b="1" dirty="0">
                <a:solidFill>
                  <a:srgbClr val="C00000"/>
                </a:solidFill>
                <a:latin typeface="Calibri" pitchFamily="34" charset="0"/>
                <a:cs typeface="Calibri" pitchFamily="34" charset="0"/>
              </a:rPr>
            </a:br>
            <a:r>
              <a:rPr lang="en-US" sz="3600" b="1" dirty="0">
                <a:latin typeface="Calibri" pitchFamily="34" charset="0"/>
                <a:cs typeface="Calibri" pitchFamily="34" charset="0"/>
              </a:rPr>
              <a:t>(Where there is love, there are smoke alarms.)</a:t>
            </a:r>
            <a:br>
              <a:rPr lang="en-US" sz="3600" b="1" dirty="0">
                <a:latin typeface="Calibri" pitchFamily="34" charset="0"/>
                <a:cs typeface="Calibri" pitchFamily="34" charset="0"/>
              </a:rPr>
            </a:br>
            <a:r>
              <a:rPr lang="en-US" b="1" dirty="0">
                <a:solidFill>
                  <a:srgbClr val="C00000"/>
                </a:solidFill>
                <a:latin typeface="Calibri" pitchFamily="34" charset="0"/>
                <a:cs typeface="Calibri" pitchFamily="34" charset="0"/>
              </a:rPr>
              <a:t> </a:t>
            </a:r>
            <a:br>
              <a:rPr lang="en-US" b="1" dirty="0">
                <a:solidFill>
                  <a:srgbClr val="C00000"/>
                </a:solidFill>
                <a:latin typeface="Calibri" pitchFamily="34" charset="0"/>
                <a:cs typeface="Calibri" pitchFamily="34" charset="0"/>
              </a:rPr>
            </a:br>
            <a:r>
              <a:rPr lang="en-US" sz="3600" b="1" dirty="0">
                <a:latin typeface="Calibri" pitchFamily="34" charset="0"/>
                <a:cs typeface="Calibri" pitchFamily="34" charset="0"/>
              </a:rPr>
              <a:t>                  </a:t>
            </a:r>
            <a:br>
              <a:rPr lang="en-US" sz="3600" b="1" dirty="0">
                <a:latin typeface="Calibri" pitchFamily="34" charset="0"/>
                <a:cs typeface="Calibri" pitchFamily="34" charset="0"/>
              </a:rPr>
            </a:br>
            <a:r>
              <a:rPr lang="en-US" sz="3600" b="1" dirty="0">
                <a:latin typeface="Calibri" pitchFamily="34" charset="0"/>
                <a:cs typeface="Calibri" pitchFamily="34" charset="0"/>
              </a:rPr>
              <a:t>                 </a:t>
            </a:r>
            <a:endParaRPr lang="en-US" sz="4000" b="1" dirty="0">
              <a:solidFill>
                <a:srgbClr val="C00000"/>
              </a:solidFill>
              <a:latin typeface="Calibri" pitchFamily="34" charset="0"/>
              <a:cs typeface="Calibri" pitchFamily="34" charset="0"/>
            </a:endParaRPr>
          </a:p>
        </p:txBody>
      </p:sp>
      <p:sp>
        <p:nvSpPr>
          <p:cNvPr id="4" name="Slide Number Placeholder 3"/>
          <p:cNvSpPr>
            <a:spLocks noGrp="1"/>
          </p:cNvSpPr>
          <p:nvPr>
            <p:ph type="sldNum" sz="quarter" idx="4294967295"/>
          </p:nvPr>
        </p:nvSpPr>
        <p:spPr>
          <a:xfrm>
            <a:off x="8626671" y="6593559"/>
            <a:ext cx="400050" cy="168275"/>
          </a:xfrm>
          <a:prstGeom prst="rect">
            <a:avLst/>
          </a:prstGeom>
        </p:spPr>
        <p:txBody>
          <a:bodyPr/>
          <a:lstStyle/>
          <a:p>
            <a:pPr>
              <a:defRPr/>
            </a:pPr>
            <a:fld id="{91B08BE5-9F10-4666-B823-88B872EBA487}" type="slidenum">
              <a:rPr lang="en-US" smtClean="0">
                <a:solidFill>
                  <a:srgbClr val="47B6C6"/>
                </a:solidFill>
              </a:rPr>
              <a:pPr>
                <a:defRPr/>
              </a:pPr>
              <a:t>9</a:t>
            </a:fld>
            <a:endParaRPr lang="en-US" dirty="0">
              <a:solidFill>
                <a:srgbClr val="47B6C6"/>
              </a:solidFill>
            </a:endParaRPr>
          </a:p>
        </p:txBody>
      </p:sp>
      <p:sp>
        <p:nvSpPr>
          <p:cNvPr id="5" name="Rectangle 4"/>
          <p:cNvSpPr/>
          <p:nvPr/>
        </p:nvSpPr>
        <p:spPr>
          <a:xfrm>
            <a:off x="1485900" y="3"/>
            <a:ext cx="6172200" cy="244231"/>
          </a:xfrm>
          <a:prstGeom prst="rect">
            <a:avLst/>
          </a:prstGeom>
          <a:solidFill>
            <a:srgbClr val="CA020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8" name="Picture 2"/>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bwMode="auto">
          <a:xfrm>
            <a:off x="2514600" y="2013525"/>
            <a:ext cx="4547153" cy="3429001"/>
          </a:xfrm>
          <a:prstGeom prst="rect">
            <a:avLst/>
          </a:prstGeom>
          <a:noFill/>
          <a:ln w="76200">
            <a:solidFill>
              <a:srgbClr val="FF0000"/>
            </a:solidFill>
            <a:miter lim="800000"/>
            <a:headEnd/>
            <a:tailEnd/>
          </a:ln>
          <a:extLst>
            <a:ext uri="{909E8E84-426E-40dd-AFC4-6F175D3DCCD1}">
              <a14:hiddenFill xmlns="" xmlns:a14="http://schemas.microsoft.com/office/drawing/2010/main">
                <a:solidFill>
                  <a:schemeClr val="accent1"/>
                </a:solidFill>
              </a14:hiddenFill>
            </a:ext>
          </a:extLst>
        </p:spPr>
      </p:pic>
      <p:pic>
        <p:nvPicPr>
          <p:cNvPr id="9" name="Picture 8"/>
          <p:cNvPicPr>
            <a:picLocks noChangeAspect="1"/>
          </p:cNvPicPr>
          <p:nvPr/>
        </p:nvPicPr>
        <p:blipFill>
          <a:blip r:embed="rId4"/>
          <a:stretch>
            <a:fillRect/>
          </a:stretch>
        </p:blipFill>
        <p:spPr>
          <a:xfrm>
            <a:off x="0" y="4451894"/>
            <a:ext cx="9235440" cy="2507128"/>
          </a:xfrm>
          <a:prstGeom prst="rect">
            <a:avLst/>
          </a:prstGeom>
        </p:spPr>
      </p:pic>
      <p:grpSp>
        <p:nvGrpSpPr>
          <p:cNvPr id="7" name="Group 6">
            <a:extLst>
              <a:ext uri="{FF2B5EF4-FFF2-40B4-BE49-F238E27FC236}">
                <a16:creationId xmlns:a16="http://schemas.microsoft.com/office/drawing/2014/main" id="{2F805848-7E26-9C43-B561-57DC85433566}"/>
              </a:ext>
            </a:extLst>
          </p:cNvPr>
          <p:cNvGrpSpPr/>
          <p:nvPr/>
        </p:nvGrpSpPr>
        <p:grpSpPr>
          <a:xfrm>
            <a:off x="165574" y="6705600"/>
            <a:ext cx="7302026" cy="196778"/>
            <a:chOff x="165574" y="6705600"/>
            <a:chExt cx="7302026" cy="196778"/>
          </a:xfrm>
        </p:grpSpPr>
        <p:pic>
          <p:nvPicPr>
            <p:cNvPr id="10" name="Picture 9">
              <a:extLst>
                <a:ext uri="{FF2B5EF4-FFF2-40B4-BE49-F238E27FC236}">
                  <a16:creationId xmlns:a16="http://schemas.microsoft.com/office/drawing/2014/main" id="{5345B2D1-DC78-C441-80A4-9CB2980FBD47}"/>
                </a:ext>
              </a:extLst>
            </p:cNvPr>
            <p:cNvPicPr>
              <a:picLocks noChangeAspect="1"/>
            </p:cNvPicPr>
            <p:nvPr/>
          </p:nvPicPr>
          <p:blipFill rotWithShape="1">
            <a:blip r:embed="rId5"/>
            <a:srcRect t="14566"/>
            <a:stretch/>
          </p:blipFill>
          <p:spPr>
            <a:xfrm>
              <a:off x="186549" y="6705600"/>
              <a:ext cx="7281051" cy="196778"/>
            </a:xfrm>
            <a:prstGeom prst="rect">
              <a:avLst/>
            </a:prstGeom>
          </p:spPr>
        </p:pic>
        <p:sp>
          <p:nvSpPr>
            <p:cNvPr id="11" name="TextBox 10">
              <a:extLst>
                <a:ext uri="{FF2B5EF4-FFF2-40B4-BE49-F238E27FC236}">
                  <a16:creationId xmlns:a16="http://schemas.microsoft.com/office/drawing/2014/main" id="{FC24A38C-33D1-9443-903F-B3CB7ABDF5D4}"/>
                </a:ext>
              </a:extLst>
            </p:cNvPr>
            <p:cNvSpPr txBox="1"/>
            <p:nvPr/>
          </p:nvSpPr>
          <p:spPr>
            <a:xfrm>
              <a:off x="165574" y="6705600"/>
              <a:ext cx="6463826" cy="169277"/>
            </a:xfrm>
            <a:prstGeom prst="rect">
              <a:avLst/>
            </a:prstGeom>
            <a:noFill/>
          </p:spPr>
          <p:txBody>
            <a:bodyPr wrap="square" rtlCol="0">
              <a:spAutoFit/>
            </a:bodyPr>
            <a:lstStyle/>
            <a:p>
              <a:r>
                <a:rPr lang="en-US" sz="500" dirty="0">
                  <a:latin typeface="Arial" panose="020B0604020202020204" pitchFamily="34" charset="0"/>
                  <a:cs typeface="Arial" panose="020B0604020202020204" pitchFamily="34" charset="0"/>
                </a:rPr>
                <a:t>© </a:t>
              </a:r>
              <a:r>
                <a:rPr lang="en-US" sz="500" dirty="0"/>
                <a:t>2026 MPHI. Sound Off with the Home Fire Safety Patrol made possible by funding from the USDHS/FEMA, Award No. EMW-2024-FP-00140, </a:t>
              </a:r>
              <a:r>
                <a:rPr lang="en-US" sz="500" dirty="0">
                  <a:latin typeface="Arial" panose="020B0604020202020204" pitchFamily="34" charset="0"/>
                  <a:cs typeface="Arial" panose="020B0604020202020204" pitchFamily="34" charset="0"/>
                </a:rPr>
                <a:t>with generous support from First Alert.</a:t>
              </a:r>
            </a:p>
          </p:txBody>
        </p:sp>
      </p:grpSp>
    </p:spTree>
    <p:extLst>
      <p:ext uri="{BB962C8B-B14F-4D97-AF65-F5344CB8AC3E}">
        <p14:creationId xmlns:p14="http://schemas.microsoft.com/office/powerpoint/2010/main" val="194950899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4380</TotalTime>
  <Words>5805</Words>
  <Application>Microsoft Office PowerPoint</Application>
  <PresentationFormat>On-screen Show (4:3)</PresentationFormat>
  <Paragraphs>359</Paragraphs>
  <Slides>37</Slides>
  <Notes>37</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37</vt:i4>
      </vt:variant>
    </vt:vector>
  </HeadingPairs>
  <TitlesOfParts>
    <vt:vector size="41" baseType="lpstr">
      <vt:lpstr>Arial</vt:lpstr>
      <vt:lpstr>Calibri</vt:lpstr>
      <vt:lpstr>Segoe UI</vt:lpstr>
      <vt:lpstr>Office Theme</vt:lpstr>
      <vt:lpstr>PowerPoint Presentation</vt:lpstr>
      <vt:lpstr>     What Grown-ups Need to Know About the Sound Off with the  Home Fire Safety Patrol  Program   </vt:lpstr>
      <vt:lpstr>PowerPoint Presentation</vt:lpstr>
      <vt:lpstr>Firefighters in Schools</vt:lpstr>
      <vt:lpstr>Teach Lifesaving Lessons</vt:lpstr>
      <vt:lpstr>Firefighter Visits and  Classroom Activities a Hit!</vt:lpstr>
      <vt:lpstr>PowerPoint Presentation</vt:lpstr>
      <vt:lpstr>PowerPoint Presentation</vt:lpstr>
      <vt:lpstr>   Smoke Alarm Basics  (Where there is love, there are smoke alarms.)                                       </vt:lpstr>
      <vt:lpstr>Smoke Alarm Basics                 What’s that sound?</vt:lpstr>
      <vt:lpstr>PowerPoint Presentation</vt:lpstr>
      <vt:lpstr>PowerPoint Presentation</vt:lpstr>
      <vt:lpstr>PowerPoint Presentation</vt:lpstr>
      <vt:lpstr>PowerPoint Presentation</vt:lpstr>
      <vt:lpstr>PowerPoint Presentation</vt:lpstr>
      <vt:lpstr>Smoke Alarm Basics                 What’s that sound?</vt:lpstr>
      <vt:lpstr>PowerPoint Presentation</vt:lpstr>
      <vt:lpstr>Starting a Home Fire Safety Patrol</vt:lpstr>
      <vt:lpstr>Starting a Home Fire Safety Patrol</vt:lpstr>
      <vt:lpstr>Starting a Home Fire Safety Patrol</vt:lpstr>
      <vt:lpstr> Reaching  Kids and Caregivers</vt:lpstr>
      <vt:lpstr>ID Homes without Smoke Alarms</vt:lpstr>
      <vt:lpstr>Dead and Missing Smoke Alarms</vt:lpstr>
      <vt:lpstr>Ask a Firefighter for Help…</vt:lpstr>
      <vt:lpstr>Make a Home Fire Escape Plan</vt:lpstr>
      <vt:lpstr>Make a Home Fire Escape Plan</vt:lpstr>
      <vt:lpstr>Make a Home Fire Escape Plan</vt:lpstr>
      <vt:lpstr>Practice Your Home Fire Escape Plan</vt:lpstr>
      <vt:lpstr>Practice Your Home Fire Escape Plan</vt:lpstr>
      <vt:lpstr>Home Fire Escape Rules</vt:lpstr>
      <vt:lpstr>Home Fire Escape Rules</vt:lpstr>
      <vt:lpstr>Home Fire Escape Rules</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BurnConcerns</dc:creator>
  <cp:lastModifiedBy>Colleen Caulfield</cp:lastModifiedBy>
  <cp:revision>167</cp:revision>
  <cp:lastPrinted>2020-12-18T21:43:49Z</cp:lastPrinted>
  <dcterms:created xsi:type="dcterms:W3CDTF">2019-11-13T19:45:47Z</dcterms:created>
  <dcterms:modified xsi:type="dcterms:W3CDTF">2026-01-08T06:43:55Z</dcterms:modified>
</cp:coreProperties>
</file>